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98" r:id="rId5"/>
    <p:sldId id="259" r:id="rId6"/>
    <p:sldId id="270" r:id="rId7"/>
    <p:sldId id="271" r:id="rId8"/>
    <p:sldId id="282" r:id="rId9"/>
    <p:sldId id="283" r:id="rId10"/>
    <p:sldId id="260" r:id="rId11"/>
    <p:sldId id="297" r:id="rId12"/>
    <p:sldId id="272" r:id="rId13"/>
    <p:sldId id="287" r:id="rId14"/>
    <p:sldId id="288" r:id="rId15"/>
    <p:sldId id="291" r:id="rId16"/>
    <p:sldId id="292" r:id="rId17"/>
    <p:sldId id="289" r:id="rId18"/>
    <p:sldId id="290" r:id="rId19"/>
    <p:sldId id="293" r:id="rId20"/>
    <p:sldId id="294" r:id="rId21"/>
    <p:sldId id="300" r:id="rId22"/>
    <p:sldId id="295" r:id="rId23"/>
    <p:sldId id="296" r:id="rId24"/>
    <p:sldId id="261" r:id="rId25"/>
    <p:sldId id="262" r:id="rId26"/>
    <p:sldId id="263" r:id="rId27"/>
    <p:sldId id="265" r:id="rId28"/>
  </p:sldIdLst>
  <p:sldSz cx="18288000" cy="10287000"/>
  <p:notesSz cx="6858000" cy="9144000"/>
  <p:embeddedFontLst>
    <p:embeddedFont>
      <p:font typeface="Nanum Gothic" panose="020B0600000101010101" charset="-127"/>
      <p:regular r:id="rId29"/>
    </p:embeddedFont>
    <p:embeddedFont>
      <p:font typeface="TDTD고딕 Bold" panose="020B0600000101010101" charset="-127"/>
      <p:regular r:id="rId30"/>
    </p:embeddedFont>
    <p:embeddedFont>
      <p:font typeface="나눔고딕 ExtraBold" panose="020D0904000000000000" pitchFamily="50" charset="-127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나눔고딕" panose="020D0604000000000000" pitchFamily="50" charset="-127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b.or.kr/r-one/main.do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3401" y="328670"/>
            <a:ext cx="4038602" cy="1029218"/>
            <a:chOff x="0" y="0"/>
            <a:chExt cx="382115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21151" cy="812800"/>
            </a:xfrm>
            <a:custGeom>
              <a:avLst/>
              <a:gdLst/>
              <a:ahLst/>
              <a:cxnLst/>
              <a:rect l="l" t="t" r="r" b="b"/>
              <a:pathLst>
                <a:path w="3821151" h="812800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3399" y="456683"/>
            <a:ext cx="4038602" cy="1029218"/>
            <a:chOff x="0" y="0"/>
            <a:chExt cx="3821151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21151" cy="812800"/>
            </a:xfrm>
            <a:custGeom>
              <a:avLst/>
              <a:gdLst/>
              <a:ahLst/>
              <a:cxnLst/>
              <a:rect l="l" t="t" r="r" b="b"/>
              <a:pathLst>
                <a:path w="3821151" h="812800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3280" y="266700"/>
            <a:ext cx="4124940" cy="881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2400" dirty="0">
                <a:solidFill>
                  <a:srgbClr val="AB8A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 – </a:t>
            </a:r>
            <a:r>
              <a:rPr lang="ko-KR" altLang="en-US" sz="2400" dirty="0">
                <a:solidFill>
                  <a:srgbClr val="AB8A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트레이닝 프로젝트</a:t>
            </a:r>
            <a:r>
              <a:rPr lang="en-US" altLang="ko-KR" sz="2400" dirty="0">
                <a:solidFill>
                  <a:srgbClr val="AB8A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en-US" sz="2400" dirty="0">
              <a:solidFill>
                <a:srgbClr val="AB8A6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22108" y="2552700"/>
            <a:ext cx="12643785" cy="3794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ko-KR" altLang="en-US" sz="11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</a:t>
            </a:r>
            <a:r>
              <a:rPr lang="en-US" altLang="ko-KR" sz="11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1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분포 지역 특성 분석</a:t>
            </a:r>
            <a:endParaRPr lang="en-US" sz="11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63019" y="7124700"/>
            <a:ext cx="516196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4000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송진석</a:t>
            </a:r>
            <a:r>
              <a:rPr lang="en-US" altLang="ko-KR" sz="4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4000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조신호</a:t>
            </a:r>
            <a:endParaRPr lang="en-US" sz="4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900000" y="540000"/>
            <a:ext cx="13730400" cy="1446549"/>
            <a:chOff x="900000" y="540000"/>
            <a:chExt cx="13730400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633293" y="7755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007210" y="8669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900000" y="5400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305103" y="853133"/>
              <a:ext cx="1673913" cy="96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분석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15230" y="1090058"/>
              <a:ext cx="8315170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226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전처리 </a:t>
              </a:r>
              <a:r>
                <a:rPr lang="en-US" altLang="ko-KR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– </a:t>
              </a:r>
              <a:r>
                <a:rPr lang="ko-KR" altLang="en-US" sz="3000" dirty="0" err="1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동별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통계 자료 </a:t>
              </a:r>
              <a:r>
                <a:rPr lang="ko-KR" altLang="en-US" sz="3000" dirty="0" err="1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결합시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어려움</a:t>
              </a:r>
              <a:endPara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4" name="TextBox 9"/>
          <p:cNvSpPr txBox="1"/>
          <p:nvPr/>
        </p:nvSpPr>
        <p:spPr>
          <a:xfrm>
            <a:off x="1371600" y="2431455"/>
            <a:ext cx="16230600" cy="6873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관리 주체에 따른 동 구분 사용이 달라짐</a:t>
            </a:r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</a:t>
            </a:r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b="1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법정동</a:t>
            </a:r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통계청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코드 사용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행정안전부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법정동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법정동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코드 사용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법정동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종로구 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청운효자동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청운동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신교동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궁정동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효자동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창성동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just"/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관리 주체에 따른 동 명칭 상이</a:t>
            </a:r>
            <a:endParaRPr lang="en-US" altLang="ko-KR" sz="2000" b="1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서울특별시 종로구 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숭인제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숭인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2)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서울특별시 종로구 종로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1.2.3.4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가동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종로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1·2·3·4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가동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변동</a:t>
            </a:r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명칭 변경 </a:t>
            </a:r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경계 변경 </a:t>
            </a:r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나눠짐</a:t>
            </a:r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반영 여부가 데이터 마다 상이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동 분석 제외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1)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상일동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상일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상일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2)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일원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개포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3)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구로구 항동 신설 등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2304" b="1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ko-KR" altLang="en-US" sz="2304" b="1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 파일</a:t>
            </a:r>
            <a:r>
              <a:rPr lang="en-US" altLang="ko-KR" sz="2304" b="1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(SHP)</a:t>
            </a:r>
            <a:r>
              <a:rPr lang="ko-KR" altLang="en-US" sz="2304" b="1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기준으로 </a:t>
            </a:r>
            <a:r>
              <a:rPr lang="ko-KR" altLang="en-US" sz="2304" b="1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법정동을</a:t>
            </a:r>
            <a:r>
              <a:rPr lang="ko-KR" altLang="en-US" sz="2304" b="1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기준으로 정리</a:t>
            </a:r>
            <a:endParaRPr lang="en-US" altLang="ko-KR" sz="2304" b="1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ko-KR" alt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 algn="just">
              <a:lnSpc>
                <a:spcPts val="3226"/>
              </a:lnSpc>
              <a:buAutoNum type="arabicPeriod"/>
            </a:pP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940224"/>
              </p:ext>
            </p:extLst>
          </p:nvPr>
        </p:nvGraphicFramePr>
        <p:xfrm>
          <a:off x="2916186" y="7331641"/>
          <a:ext cx="11582399" cy="246165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14807">
                  <a:extLst>
                    <a:ext uri="{9D8B030D-6E8A-4147-A177-3AD203B41FA5}">
                      <a16:colId xmlns:a16="http://schemas.microsoft.com/office/drawing/2014/main" val="657758927"/>
                    </a:ext>
                  </a:extLst>
                </a:gridCol>
                <a:gridCol w="2801790">
                  <a:extLst>
                    <a:ext uri="{9D8B030D-6E8A-4147-A177-3AD203B41FA5}">
                      <a16:colId xmlns:a16="http://schemas.microsoft.com/office/drawing/2014/main" val="1960226707"/>
                    </a:ext>
                  </a:extLst>
                </a:gridCol>
                <a:gridCol w="943459">
                  <a:extLst>
                    <a:ext uri="{9D8B030D-6E8A-4147-A177-3AD203B41FA5}">
                      <a16:colId xmlns:a16="http://schemas.microsoft.com/office/drawing/2014/main" val="134417161"/>
                    </a:ext>
                  </a:extLst>
                </a:gridCol>
                <a:gridCol w="1129293">
                  <a:extLst>
                    <a:ext uri="{9D8B030D-6E8A-4147-A177-3AD203B41FA5}">
                      <a16:colId xmlns:a16="http://schemas.microsoft.com/office/drawing/2014/main" val="1113636775"/>
                    </a:ext>
                  </a:extLst>
                </a:gridCol>
                <a:gridCol w="1043524">
                  <a:extLst>
                    <a:ext uri="{9D8B030D-6E8A-4147-A177-3AD203B41FA5}">
                      <a16:colId xmlns:a16="http://schemas.microsoft.com/office/drawing/2014/main" val="3328116584"/>
                    </a:ext>
                  </a:extLst>
                </a:gridCol>
                <a:gridCol w="1043524">
                  <a:extLst>
                    <a:ext uri="{9D8B030D-6E8A-4147-A177-3AD203B41FA5}">
                      <a16:colId xmlns:a16="http://schemas.microsoft.com/office/drawing/2014/main" val="1298700676"/>
                    </a:ext>
                  </a:extLst>
                </a:gridCol>
                <a:gridCol w="943459">
                  <a:extLst>
                    <a:ext uri="{9D8B030D-6E8A-4147-A177-3AD203B41FA5}">
                      <a16:colId xmlns:a16="http://schemas.microsoft.com/office/drawing/2014/main" val="1336296104"/>
                    </a:ext>
                  </a:extLst>
                </a:gridCol>
                <a:gridCol w="943459">
                  <a:extLst>
                    <a:ext uri="{9D8B030D-6E8A-4147-A177-3AD203B41FA5}">
                      <a16:colId xmlns:a16="http://schemas.microsoft.com/office/drawing/2014/main" val="2190036291"/>
                    </a:ext>
                  </a:extLst>
                </a:gridCol>
                <a:gridCol w="771921">
                  <a:extLst>
                    <a:ext uri="{9D8B030D-6E8A-4147-A177-3AD203B41FA5}">
                      <a16:colId xmlns:a16="http://schemas.microsoft.com/office/drawing/2014/main" val="4112706922"/>
                    </a:ext>
                  </a:extLst>
                </a:gridCol>
                <a:gridCol w="1147163">
                  <a:extLst>
                    <a:ext uri="{9D8B030D-6E8A-4147-A177-3AD203B41FA5}">
                      <a16:colId xmlns:a16="http://schemas.microsoft.com/office/drawing/2014/main" val="1328608895"/>
                    </a:ext>
                  </a:extLst>
                </a:gridCol>
              </a:tblGrid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+mn-ea"/>
                          <a:ea typeface="+mn-ea"/>
                        </a:rPr>
                        <a:t>ADM_CD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dong_name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통계청코드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도로명코드</a:t>
                      </a:r>
                      <a:r>
                        <a:rPr lang="en-US" altLang="ko-KR" sz="1050" b="1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통계청코드</a:t>
                      </a:r>
                      <a:r>
                        <a:rPr lang="en-US" altLang="ko-KR" sz="1050" b="1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도로명코드</a:t>
                      </a:r>
                      <a:r>
                        <a:rPr lang="en-US" altLang="ko-KR" sz="1050" b="1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도로명코드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시도명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시군구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읍면동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955003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 성동구 왕십리</a:t>
                      </a:r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1104052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1120052000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성동구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왕십리제</a:t>
                      </a:r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56109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11040540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 성동구 마장동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1104054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1120054000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11040540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11200540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11200540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성동구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마장동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3554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11020590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 중구 광희동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1102059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1114059000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11020590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11140590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11140590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중구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광희동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41408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11040550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 성동구 사근동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1104055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1120055000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11040550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11200550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11200550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성동구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사근동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803995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11030510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 용산구 후암동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1103051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1117051000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11030510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11170510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11170510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용산구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후암동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779049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11030520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 용산구 용산</a:t>
                      </a:r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가동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1103052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1117052000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11030520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11170520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11170520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용산구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용산</a:t>
                      </a:r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가동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64787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900000" y="540000"/>
            <a:ext cx="13730400" cy="5365499"/>
            <a:chOff x="900000" y="540000"/>
            <a:chExt cx="13730400" cy="5365499"/>
          </a:xfrm>
        </p:grpSpPr>
        <p:grpSp>
          <p:nvGrpSpPr>
            <p:cNvPr id="2" name="Group 2"/>
            <p:cNvGrpSpPr/>
            <p:nvPr/>
          </p:nvGrpSpPr>
          <p:grpSpPr>
            <a:xfrm>
              <a:off x="2633293" y="7755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007210" y="8669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900000" y="540000"/>
              <a:ext cx="1380868" cy="1501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TDTD고딕 Bold"/>
                </a:rPr>
                <a:t>03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305103" y="853133"/>
              <a:ext cx="1673913" cy="1000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준비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15230" y="1090058"/>
              <a:ext cx="8315170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226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전처리 </a:t>
              </a:r>
              <a:r>
                <a:rPr lang="en-US" altLang="ko-KR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– </a:t>
              </a:r>
              <a:r>
                <a:rPr lang="ko-KR" altLang="en-US" sz="3000" dirty="0" err="1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동별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통계 자료 </a:t>
              </a:r>
              <a:r>
                <a:rPr lang="ko-KR" altLang="en-US" sz="3000" dirty="0" err="1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결합시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어려움</a:t>
              </a:r>
              <a:endPara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8" name="AutoShape 5"/>
            <p:cNvSpPr/>
            <p:nvPr/>
          </p:nvSpPr>
          <p:spPr>
            <a:xfrm flipV="1">
              <a:off x="11582400" y="3611488"/>
              <a:ext cx="0" cy="2294011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-694" r="629" b="42989"/>
          <a:stretch/>
        </p:blipFill>
        <p:spPr>
          <a:xfrm>
            <a:off x="5181600" y="3611489"/>
            <a:ext cx="6061827" cy="2362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034" y="3575430"/>
            <a:ext cx="5819775" cy="2362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b="49738"/>
          <a:stretch/>
        </p:blipFill>
        <p:spPr>
          <a:xfrm>
            <a:off x="5550354" y="7734300"/>
            <a:ext cx="12058650" cy="182880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3386921" y="2392154"/>
            <a:ext cx="3048000" cy="849085"/>
            <a:chOff x="1661738" y="3238500"/>
            <a:chExt cx="3062662" cy="849085"/>
          </a:xfrm>
        </p:grpSpPr>
        <p:grpSp>
          <p:nvGrpSpPr>
            <p:cNvPr id="23" name="Group 16"/>
            <p:cNvGrpSpPr/>
            <p:nvPr/>
          </p:nvGrpSpPr>
          <p:grpSpPr>
            <a:xfrm>
              <a:off x="1661738" y="3238500"/>
              <a:ext cx="3062662" cy="849085"/>
              <a:chOff x="0" y="0"/>
              <a:chExt cx="1602004" cy="569873"/>
            </a:xfrm>
          </p:grpSpPr>
          <p:sp>
            <p:nvSpPr>
              <p:cNvPr id="26" name="Freeform 17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27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TextBox 19"/>
            <p:cNvSpPr txBox="1"/>
            <p:nvPr/>
          </p:nvSpPr>
          <p:spPr>
            <a:xfrm>
              <a:off x="2119392" y="3446896"/>
              <a:ext cx="2147808" cy="4614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지도 정보</a:t>
              </a:r>
              <a:endParaRPr lang="en-US" sz="28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아래쪽 화살표 13"/>
          <p:cNvSpPr/>
          <p:nvPr/>
        </p:nvSpPr>
        <p:spPr>
          <a:xfrm>
            <a:off x="10472815" y="6242430"/>
            <a:ext cx="2214952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7162800" y="2382097"/>
            <a:ext cx="3048000" cy="849085"/>
            <a:chOff x="1661738" y="3238500"/>
            <a:chExt cx="3062662" cy="849085"/>
          </a:xfrm>
        </p:grpSpPr>
        <p:grpSp>
          <p:nvGrpSpPr>
            <p:cNvPr id="30" name="Group 16"/>
            <p:cNvGrpSpPr/>
            <p:nvPr/>
          </p:nvGrpSpPr>
          <p:grpSpPr>
            <a:xfrm>
              <a:off x="1661738" y="3238500"/>
              <a:ext cx="3062662" cy="849085"/>
              <a:chOff x="0" y="0"/>
              <a:chExt cx="1602004" cy="569873"/>
            </a:xfrm>
          </p:grpSpPr>
          <p:sp>
            <p:nvSpPr>
              <p:cNvPr id="32" name="Freeform 17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33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TextBox 19"/>
            <p:cNvSpPr txBox="1"/>
            <p:nvPr/>
          </p:nvSpPr>
          <p:spPr>
            <a:xfrm>
              <a:off x="2119392" y="3446896"/>
              <a:ext cx="2147808" cy="4614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코드 결합</a:t>
              </a:r>
              <a:endParaRPr lang="en-US" sz="28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201209" y="2072061"/>
            <a:ext cx="1906746" cy="849085"/>
            <a:chOff x="1661738" y="3238500"/>
            <a:chExt cx="3062662" cy="849085"/>
          </a:xfrm>
        </p:grpSpPr>
        <p:grpSp>
          <p:nvGrpSpPr>
            <p:cNvPr id="36" name="Group 16"/>
            <p:cNvGrpSpPr/>
            <p:nvPr/>
          </p:nvGrpSpPr>
          <p:grpSpPr>
            <a:xfrm>
              <a:off x="1661738" y="3238500"/>
              <a:ext cx="3062662" cy="849085"/>
              <a:chOff x="0" y="0"/>
              <a:chExt cx="1602004" cy="569873"/>
            </a:xfrm>
          </p:grpSpPr>
          <p:sp>
            <p:nvSpPr>
              <p:cNvPr id="38" name="Freeform 17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39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TextBox 19"/>
            <p:cNvSpPr txBox="1"/>
            <p:nvPr/>
          </p:nvSpPr>
          <p:spPr>
            <a:xfrm>
              <a:off x="2119392" y="3446896"/>
              <a:ext cx="2147808" cy="4614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행정동</a:t>
              </a:r>
              <a:endParaRPr lang="en-US" sz="28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229247" y="5575071"/>
            <a:ext cx="1878708" cy="949188"/>
            <a:chOff x="1661738" y="3247143"/>
            <a:chExt cx="3062662" cy="949188"/>
          </a:xfrm>
        </p:grpSpPr>
        <p:grpSp>
          <p:nvGrpSpPr>
            <p:cNvPr id="41" name="Group 16"/>
            <p:cNvGrpSpPr/>
            <p:nvPr/>
          </p:nvGrpSpPr>
          <p:grpSpPr>
            <a:xfrm>
              <a:off x="1661738" y="3247143"/>
              <a:ext cx="3062662" cy="949188"/>
              <a:chOff x="0" y="5801"/>
              <a:chExt cx="1602004" cy="637058"/>
            </a:xfrm>
          </p:grpSpPr>
          <p:sp>
            <p:nvSpPr>
              <p:cNvPr id="43" name="Freeform 17"/>
              <p:cNvSpPr/>
              <p:nvPr/>
            </p:nvSpPr>
            <p:spPr>
              <a:xfrm>
                <a:off x="0" y="72986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44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2" name="TextBox 19"/>
            <p:cNvSpPr txBox="1"/>
            <p:nvPr/>
          </p:nvSpPr>
          <p:spPr>
            <a:xfrm>
              <a:off x="2119392" y="3555640"/>
              <a:ext cx="2147808" cy="4614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 err="1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법정동</a:t>
              </a:r>
              <a:endParaRPr lang="en-US" sz="28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b="41485"/>
          <a:stretch/>
        </p:blipFill>
        <p:spPr>
          <a:xfrm>
            <a:off x="140446" y="2723014"/>
            <a:ext cx="4280844" cy="28313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b="45000"/>
          <a:stretch/>
        </p:blipFill>
        <p:spPr>
          <a:xfrm>
            <a:off x="143149" y="6362700"/>
            <a:ext cx="4286250" cy="251460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4618620" y="5105340"/>
            <a:ext cx="330816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5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0000" y="2225163"/>
            <a:ext cx="3304538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분포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9"/>
          <p:cNvSpPr txBox="1"/>
          <p:nvPr/>
        </p:nvSpPr>
        <p:spPr>
          <a:xfrm>
            <a:off x="872291" y="3045172"/>
            <a:ext cx="3454057" cy="4103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분포는 연령대별로 상이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지역에 집중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중심지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6/70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 외곽지역</a:t>
            </a: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3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22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24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</a:p>
        </p:txBody>
      </p:sp>
      <p:sp>
        <p:nvSpPr>
          <p:cNvPr id="27" name="TextBox 8"/>
          <p:cNvSpPr txBox="1"/>
          <p:nvPr/>
        </p:nvSpPr>
        <p:spPr>
          <a:xfrm>
            <a:off x="899999" y="2225163"/>
            <a:ext cx="3242609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분포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비율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9"/>
          <p:cNvSpPr txBox="1"/>
          <p:nvPr/>
        </p:nvSpPr>
        <p:spPr>
          <a:xfrm>
            <a:off x="872291" y="3045172"/>
            <a:ext cx="3454057" cy="5745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분포는 연령대별로 상이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지역에 집중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중심지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6/70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 외곽지역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가구가 많이 살고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연령대 비율이 고른 것으로 추정됨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66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13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15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</a:p>
        </p:txBody>
      </p:sp>
      <p:sp>
        <p:nvSpPr>
          <p:cNvPr id="18" name="TextBox 8"/>
          <p:cNvSpPr txBox="1"/>
          <p:nvPr/>
        </p:nvSpPr>
        <p:spPr>
          <a:xfrm>
            <a:off x="900000" y="2225163"/>
            <a:ext cx="3304538" cy="1006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비율</a:t>
            </a:r>
            <a:endParaRPr lang="en-US" altLang="ko-KR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상위 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동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59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14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16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</a:p>
        </p:txBody>
      </p:sp>
      <p:sp>
        <p:nvSpPr>
          <p:cNvPr id="19" name="TextBox 8"/>
          <p:cNvSpPr txBox="1"/>
          <p:nvPr/>
        </p:nvSpPr>
        <p:spPr>
          <a:xfrm>
            <a:off x="900000" y="2225163"/>
            <a:ext cx="2757600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 분포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872291" y="3045172"/>
            <a:ext cx="3454057" cy="6565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지가 상승률</a:t>
            </a:r>
            <a:endParaRPr lang="en-US" altLang="ko-KR" sz="2304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성수동 인근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강남 일대가 높은 지가 상승률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사업체수</a:t>
            </a:r>
            <a:endParaRPr lang="en-US" altLang="ko-KR" sz="2304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중심지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종로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강남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여의도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가산동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중심으로 분포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대학교 분포</a:t>
            </a:r>
            <a:endParaRPr lang="en-US" altLang="ko-KR" sz="2304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강북에 주로 위치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노인복지시설</a:t>
            </a:r>
            <a:endParaRPr lang="en-US" altLang="ko-KR" sz="2304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 외곽지역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도봉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노원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금천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구로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중심으로 분포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99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18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20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</a:p>
        </p:txBody>
      </p:sp>
      <p:sp>
        <p:nvSpPr>
          <p:cNvPr id="23" name="TextBox 8"/>
          <p:cNvSpPr txBox="1"/>
          <p:nvPr/>
        </p:nvSpPr>
        <p:spPr>
          <a:xfrm>
            <a:off x="899999" y="2225163"/>
            <a:ext cx="3242609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지역특성에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따른</a:t>
            </a:r>
            <a:endParaRPr lang="en-US" altLang="ko-KR" sz="2800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비율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9"/>
          <p:cNvSpPr txBox="1"/>
          <p:nvPr/>
        </p:nvSpPr>
        <p:spPr>
          <a:xfrm>
            <a:off x="872291" y="3571637"/>
            <a:ext cx="3454057" cy="6524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지가 상승률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연령별 차이가 뚜렷하게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드러나지 않음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지역별로 다른 양상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사업체수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30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비중에 높음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대학교 분포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 외곽지역과 강남을 제외하면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비중이 높음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노인복지시설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- 6/70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비중 높음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8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75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9"/>
          <p:cNvSpPr txBox="1"/>
          <p:nvPr/>
        </p:nvSpPr>
        <p:spPr>
          <a:xfrm>
            <a:off x="900000" y="3171450"/>
            <a:ext cx="3454057" cy="4514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60 / 70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대의 상관관계가 높음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연령대가 사는 지역이 겹침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연령대를 하나의 연령대로 통합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업체들 간의 상관관계가 높음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상권이 발달한 지역 존재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연령대별 </a:t>
            </a: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가구의 비율이 다르게 나타남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연령대별 구분이 필요</a:t>
            </a:r>
            <a:endParaRPr lang="en-US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" t="8519" r="13890"/>
          <a:stretch/>
        </p:blipFill>
        <p:spPr>
          <a:xfrm>
            <a:off x="4724399" y="-1"/>
            <a:ext cx="13563601" cy="10300901"/>
          </a:xfrm>
          <a:prstGeom prst="rect">
            <a:avLst/>
          </a:prstGeom>
        </p:spPr>
      </p:pic>
      <p:sp>
        <p:nvSpPr>
          <p:cNvPr id="17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18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20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</a:p>
        </p:txBody>
      </p:sp>
      <p:sp>
        <p:nvSpPr>
          <p:cNvPr id="23" name="TextBox 8"/>
          <p:cNvSpPr txBox="1"/>
          <p:nvPr/>
        </p:nvSpPr>
        <p:spPr>
          <a:xfrm>
            <a:off x="900000" y="2225163"/>
            <a:ext cx="3062400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 분석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13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795454"/>
              </p:ext>
            </p:extLst>
          </p:nvPr>
        </p:nvGraphicFramePr>
        <p:xfrm>
          <a:off x="5105400" y="0"/>
          <a:ext cx="13182600" cy="10286999"/>
        </p:xfrm>
        <a:graphic>
          <a:graphicData uri="http://schemas.openxmlformats.org/drawingml/2006/table">
            <a:tbl>
              <a:tblPr/>
              <a:tblGrid>
                <a:gridCol w="2407780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905057285"/>
                    </a:ext>
                  </a:extLst>
                </a:gridCol>
              </a:tblGrid>
              <a:tr h="541421">
                <a:tc>
                  <a:txBody>
                    <a:bodyPr/>
                    <a:lstStyle/>
                    <a:p>
                      <a:pPr algn="l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인가구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60/70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금융기관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6433.5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6784.4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지가 변동률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4.2417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3.9818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노인복지시설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안심 귀갓길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59.7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미용업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세탁업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59.8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영화상영관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일반음식점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1486.4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1793.4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223.6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597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15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16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18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</a:p>
        </p:txBody>
      </p:sp>
      <p:sp>
        <p:nvSpPr>
          <p:cNvPr id="21" name="TextBox 8"/>
          <p:cNvSpPr txBox="1"/>
          <p:nvPr/>
        </p:nvSpPr>
        <p:spPr>
          <a:xfrm>
            <a:off x="900000" y="2225163"/>
            <a:ext cx="3748200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거주비율이 높은 지역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(top10)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특성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9"/>
          <p:cNvSpPr txBox="1"/>
          <p:nvPr/>
        </p:nvSpPr>
        <p:spPr>
          <a:xfrm>
            <a:off x="900000" y="3697235"/>
            <a:ext cx="3454057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안심 귀갓길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금융기관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60/70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노인복지시설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대형마트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이용업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66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696077" y="870065"/>
            <a:ext cx="1475609" cy="961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lang="en-US" altLang="ko-KR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비교</a:t>
            </a:r>
            <a:endParaRPr lang="en-US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99999" y="2225163"/>
            <a:ext cx="3672001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특성에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따른</a:t>
            </a:r>
            <a:endParaRPr lang="en-US" altLang="ko-KR" sz="2800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분포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899999" y="3535924"/>
            <a:ext cx="345405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지역의 특성과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분포의 관계는 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연령대별로 다르게 나타남</a:t>
            </a: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198286"/>
              </p:ext>
            </p:extLst>
          </p:nvPr>
        </p:nvGraphicFramePr>
        <p:xfrm>
          <a:off x="5105400" y="0"/>
          <a:ext cx="13182600" cy="10286999"/>
        </p:xfrm>
        <a:graphic>
          <a:graphicData uri="http://schemas.openxmlformats.org/drawingml/2006/table">
            <a:tbl>
              <a:tblPr/>
              <a:tblGrid>
                <a:gridCol w="2407780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905057285"/>
                    </a:ext>
                  </a:extLst>
                </a:gridCol>
              </a:tblGrid>
              <a:tr h="541421">
                <a:tc>
                  <a:txBody>
                    <a:bodyPr/>
                    <a:lstStyle/>
                    <a:p>
                      <a:pPr algn="l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인가구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60/70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금융기관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지가 변동률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노인복지시설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안심 귀갓길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미용업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세탁업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영화상영관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일반음식점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597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691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1842151" y="3972526"/>
            <a:ext cx="2623421" cy="3280663"/>
            <a:chOff x="1112772" y="4111856"/>
            <a:chExt cx="2623421" cy="3280663"/>
          </a:xfrm>
        </p:grpSpPr>
        <p:grpSp>
          <p:nvGrpSpPr>
            <p:cNvPr id="2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12772" y="4308448"/>
              <a:ext cx="2623421" cy="1502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배경 </a:t>
              </a:r>
              <a:endParaRPr lang="en-US" altLang="ko-KR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28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배경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just">
                <a:lnSpc>
                  <a:spcPts val="28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목표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574301" y="963744"/>
            <a:ext cx="51393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ko-KR" altLang="en-US" sz="92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 순서</a:t>
            </a:r>
            <a:endParaRPr lang="en-US" sz="92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148979" y="3937370"/>
            <a:ext cx="2623421" cy="3280663"/>
            <a:chOff x="1112772" y="4111856"/>
            <a:chExt cx="2623421" cy="3280663"/>
          </a:xfrm>
        </p:grpSpPr>
        <p:grpSp>
          <p:nvGrpSpPr>
            <p:cNvPr id="23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27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TextBox 14"/>
            <p:cNvSpPr txBox="1"/>
            <p:nvPr/>
          </p:nvSpPr>
          <p:spPr>
            <a:xfrm>
              <a:off x="1112772" y="4336869"/>
              <a:ext cx="2623421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</a:t>
              </a:r>
              <a:endParaRPr lang="en-US" altLang="ko-KR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6153"/>
                </a:lnSpc>
              </a:pPr>
              <a:r>
                <a:rPr lang="ko-KR" altLang="en-US" sz="3600" dirty="0" smtClean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절차</a:t>
              </a:r>
              <a:endParaRPr lang="en-US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28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진행 일정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just">
                <a:lnSpc>
                  <a:spcPts val="28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 분담</a:t>
              </a:r>
              <a:endPara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120779" y="3942360"/>
            <a:ext cx="2623421" cy="3280663"/>
            <a:chOff x="1112772" y="4111856"/>
            <a:chExt cx="2623421" cy="3280663"/>
          </a:xfrm>
        </p:grpSpPr>
        <p:grpSp>
          <p:nvGrpSpPr>
            <p:cNvPr id="30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34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TextBox 14"/>
            <p:cNvSpPr txBox="1"/>
            <p:nvPr/>
          </p:nvSpPr>
          <p:spPr>
            <a:xfrm>
              <a:off x="1112772" y="4308448"/>
              <a:ext cx="2623421" cy="1502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</a:t>
              </a:r>
              <a:endParaRPr lang="en-US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3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수집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전처리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1131367" y="3924300"/>
            <a:ext cx="2623421" cy="3280663"/>
            <a:chOff x="1112772" y="4111856"/>
            <a:chExt cx="2623421" cy="3280663"/>
          </a:xfrm>
        </p:grpSpPr>
        <p:grpSp>
          <p:nvGrpSpPr>
            <p:cNvPr id="37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41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8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TextBox 14"/>
            <p:cNvSpPr txBox="1"/>
            <p:nvPr/>
          </p:nvSpPr>
          <p:spPr>
            <a:xfrm>
              <a:off x="1112772" y="4349939"/>
              <a:ext cx="2623421" cy="1514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</a:t>
              </a:r>
              <a:endParaRPr lang="en-US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0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탐색적 분석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</a:t>
              </a:r>
              <a:endPara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4140579" y="3933073"/>
            <a:ext cx="2623421" cy="3639736"/>
            <a:chOff x="1112772" y="4111856"/>
            <a:chExt cx="2623421" cy="3639736"/>
          </a:xfrm>
        </p:grpSpPr>
        <p:grpSp>
          <p:nvGrpSpPr>
            <p:cNvPr id="44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48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9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5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TextBox 14"/>
            <p:cNvSpPr txBox="1"/>
            <p:nvPr/>
          </p:nvSpPr>
          <p:spPr>
            <a:xfrm>
              <a:off x="1112772" y="4636483"/>
              <a:ext cx="2623421" cy="719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40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40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7" name="TextBox 15"/>
            <p:cNvSpPr txBox="1"/>
            <p:nvPr/>
          </p:nvSpPr>
          <p:spPr>
            <a:xfrm>
              <a:off x="1152067" y="6674374"/>
              <a:ext cx="2544829" cy="10772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결과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향후 과제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향후 발전 계획</a:t>
              </a:r>
              <a:endPara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647483"/>
              </p:ext>
            </p:extLst>
          </p:nvPr>
        </p:nvGraphicFramePr>
        <p:xfrm>
          <a:off x="6477002" y="1"/>
          <a:ext cx="11810999" cy="10286999"/>
        </p:xfrm>
        <a:graphic>
          <a:graphicData uri="http://schemas.openxmlformats.org/drawingml/2006/table">
            <a:tbl>
              <a:tblPr/>
              <a:tblGrid>
                <a:gridCol w="2711276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</a:tblGrid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OLS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전진선택법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후진소거법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반려동물업</a:t>
                      </a:r>
                      <a:endParaRPr lang="ko-KR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-0.758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-0.752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-0.855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미용업</a:t>
                      </a:r>
                      <a:endParaRPr lang="ko-KR" alt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-0.267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-0.231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000" b="0" i="0" u="none" strike="noStrike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대형마트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-0.135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-0.142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-0.141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지가 변동률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-0.084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-0.101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-0.097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세탁업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000" b="0" i="0" u="none" strike="noStrike" kern="12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쇼핑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이용업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0.178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사업체수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0.218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0.221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0.261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0.316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안심귀갓길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0.265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0.265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0.262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일반음식점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0.475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0.382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금융기관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-0.003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노인복지시설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약국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-0.074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597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영화상영관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카페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-0.026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21" name="TextBox 8"/>
          <p:cNvSpPr txBox="1"/>
          <p:nvPr/>
        </p:nvSpPr>
        <p:spPr>
          <a:xfrm>
            <a:off x="899999" y="2225163"/>
            <a:ext cx="3672001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특성에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따른</a:t>
            </a:r>
            <a:endParaRPr lang="en-US" altLang="ko-KR" sz="280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분포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9"/>
          <p:cNvSpPr txBox="1"/>
          <p:nvPr/>
        </p:nvSpPr>
        <p:spPr>
          <a:xfrm>
            <a:off x="899999" y="3535924"/>
            <a:ext cx="4738801" cy="4103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(+)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사업체수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just">
              <a:lnSpc>
                <a:spcPts val="3226"/>
              </a:lnSpc>
            </a:pP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304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안심귀갓길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일반음식점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(-)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304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반려동물업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대형마트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지가변동률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사업체가 많고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상권이 발달한 지역 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</a:p>
          <a:p>
            <a:pPr algn="just">
              <a:lnSpc>
                <a:spcPts val="3226"/>
              </a:lnSpc>
            </a:pP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지가변동률이 낮은 지역에 주로 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거주 비율이 높음</a:t>
            </a:r>
            <a:endParaRPr lang="en-US" altLang="ko-KR" sz="2304" b="1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30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32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7"/>
          <p:cNvSpPr txBox="1"/>
          <p:nvPr/>
        </p:nvSpPr>
        <p:spPr>
          <a:xfrm>
            <a:off x="2696077" y="870065"/>
            <a:ext cx="147560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lang="en-US" altLang="ko-KR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0" dirty="0" smtClean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</a:t>
            </a:r>
            <a:endParaRPr lang="en-US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049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663429"/>
              </p:ext>
            </p:extLst>
          </p:nvPr>
        </p:nvGraphicFramePr>
        <p:xfrm>
          <a:off x="6477002" y="1"/>
          <a:ext cx="11810999" cy="10286999"/>
        </p:xfrm>
        <a:graphic>
          <a:graphicData uri="http://schemas.openxmlformats.org/drawingml/2006/table">
            <a:tbl>
              <a:tblPr/>
              <a:tblGrid>
                <a:gridCol w="2711276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</a:tblGrid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OLS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전진선택법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후진소거법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-0.785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노인복지시설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금융기관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지가 변동률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0.142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0.137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안심귀갓길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미용업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세탁업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영화상영관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597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일반음식점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21" name="TextBox 8"/>
          <p:cNvSpPr txBox="1"/>
          <p:nvPr/>
        </p:nvSpPr>
        <p:spPr>
          <a:xfrm>
            <a:off x="899999" y="2225163"/>
            <a:ext cx="3672001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특성에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따른</a:t>
            </a:r>
            <a:endParaRPr lang="en-US" altLang="ko-KR" sz="2800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분포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(20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9"/>
          <p:cNvSpPr txBox="1"/>
          <p:nvPr/>
        </p:nvSpPr>
        <p:spPr>
          <a:xfrm>
            <a:off x="899999" y="3535924"/>
            <a:ext cx="4738801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(+)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안심귀갓길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약국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(-) </a:t>
            </a:r>
            <a:r>
              <a:rPr lang="ko-KR" altLang="en-US" sz="2304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반려동물업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안심귀갓길이 많은 지역에 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거주 비율이 높음</a:t>
            </a:r>
            <a:endParaRPr lang="en-US" sz="2304" b="1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30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32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7"/>
          <p:cNvSpPr txBox="1"/>
          <p:nvPr/>
        </p:nvSpPr>
        <p:spPr>
          <a:xfrm>
            <a:off x="2696077" y="870065"/>
            <a:ext cx="147560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lang="en-US" altLang="ko-KR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altLang="ko-KR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endParaRPr lang="en-US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521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48735"/>
              </p:ext>
            </p:extLst>
          </p:nvPr>
        </p:nvGraphicFramePr>
        <p:xfrm>
          <a:off x="6477002" y="1"/>
          <a:ext cx="11810999" cy="10286999"/>
        </p:xfrm>
        <a:graphic>
          <a:graphicData uri="http://schemas.openxmlformats.org/drawingml/2006/table">
            <a:tbl>
              <a:tblPr/>
              <a:tblGrid>
                <a:gridCol w="2711276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</a:tblGrid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OLS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전진선택법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후진소거법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노인복지시설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안심귀갓길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지가 변동률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금융기관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미용업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일반음식점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세탁업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영화상영관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597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21" name="TextBox 8"/>
          <p:cNvSpPr txBox="1"/>
          <p:nvPr/>
        </p:nvSpPr>
        <p:spPr>
          <a:xfrm>
            <a:off x="899999" y="2225163"/>
            <a:ext cx="3672001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특성에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따른</a:t>
            </a:r>
            <a:endParaRPr lang="en-US" altLang="ko-KR" sz="2800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분포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(30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9"/>
          <p:cNvSpPr txBox="1"/>
          <p:nvPr/>
        </p:nvSpPr>
        <p:spPr>
          <a:xfrm>
            <a:off x="899999" y="3535924"/>
            <a:ext cx="4738801" cy="328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(+)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사업체수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일반음식점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세탁업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금융기관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지가변동률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(-) </a:t>
            </a:r>
            <a:r>
              <a:rPr lang="ko-KR" altLang="en-US" sz="2304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이용업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노인복지시설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상업이 발달하고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업무시설이 집중된 지역에 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거주 비율이 높음</a:t>
            </a:r>
            <a:endParaRPr lang="en-US" sz="2304" b="1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24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26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7"/>
          <p:cNvSpPr txBox="1"/>
          <p:nvPr/>
        </p:nvSpPr>
        <p:spPr>
          <a:xfrm>
            <a:off x="2696077" y="870065"/>
            <a:ext cx="147560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lang="en-US" altLang="ko-KR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altLang="ko-KR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endParaRPr lang="en-US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273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115775"/>
              </p:ext>
            </p:extLst>
          </p:nvPr>
        </p:nvGraphicFramePr>
        <p:xfrm>
          <a:off x="6477002" y="1"/>
          <a:ext cx="11810999" cy="10286999"/>
        </p:xfrm>
        <a:graphic>
          <a:graphicData uri="http://schemas.openxmlformats.org/drawingml/2006/table">
            <a:tbl>
              <a:tblPr/>
              <a:tblGrid>
                <a:gridCol w="2711276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</a:tblGrid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60/70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OLS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전진선택법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후진소거법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일반음식점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세탁업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안심귀갓길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금융기관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노인복지시설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지가 변동률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미용업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영화상영관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597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29" name="TextBox 8"/>
          <p:cNvSpPr txBox="1"/>
          <p:nvPr/>
        </p:nvSpPr>
        <p:spPr>
          <a:xfrm>
            <a:off x="899999" y="2225163"/>
            <a:ext cx="3672001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특성에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따른</a:t>
            </a:r>
            <a:endParaRPr lang="en-US" altLang="ko-KR" sz="2800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분포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(60/70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9"/>
          <p:cNvSpPr txBox="1"/>
          <p:nvPr/>
        </p:nvSpPr>
        <p:spPr>
          <a:xfrm>
            <a:off x="899999" y="3535924"/>
            <a:ext cx="5043601" cy="328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(+) </a:t>
            </a:r>
            <a:r>
              <a:rPr lang="ko-KR" altLang="en-US" sz="23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노인복지시설</a:t>
            </a:r>
            <a:r>
              <a:rPr lang="en-US" altLang="ko-KR" sz="23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대형마트</a:t>
            </a:r>
            <a:r>
              <a:rPr lang="en-US" altLang="ko-KR" sz="23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반려동물업</a:t>
            </a:r>
            <a:endParaRPr lang="en-US" altLang="ko-KR" sz="23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(-)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일반음식점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사업체수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중심지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상권이 발달한 지역이 아니고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노인복지시설이 많은 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지역에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60/70</a:t>
            </a:r>
            <a:r>
              <a:rPr lang="ko-KR" altLang="en-US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거주 비율이 높음</a:t>
            </a:r>
            <a:endParaRPr lang="en-US" sz="2304" b="1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32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3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34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7"/>
          <p:cNvSpPr txBox="1"/>
          <p:nvPr/>
        </p:nvSpPr>
        <p:spPr>
          <a:xfrm>
            <a:off x="2696077" y="870065"/>
            <a:ext cx="147560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lang="en-US" altLang="ko-KR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altLang="ko-KR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60/70</a:t>
            </a: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endParaRPr lang="en-US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120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8"/>
          <p:cNvSpPr txBox="1"/>
          <p:nvPr/>
        </p:nvSpPr>
        <p:spPr>
          <a:xfrm>
            <a:off x="950329" y="2730460"/>
            <a:ext cx="14442071" cy="6832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지역에 따라 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가주 거주 비율이 다름</a:t>
            </a:r>
            <a:endParaRPr lang="en-US" altLang="ko-KR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14400" lvl="1" indent="-457200" algn="just">
              <a:lnSpc>
                <a:spcPct val="150000"/>
              </a:lnSpc>
              <a:buFontTx/>
              <a:buChar char="-"/>
            </a:pPr>
            <a:r>
              <a:rPr lang="en-US" altLang="ko-KR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가구는 특정지역에 모이는 경향을 나타냄</a:t>
            </a:r>
            <a:endParaRPr lang="en-US" altLang="ko-KR" sz="24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457200" algn="just">
              <a:lnSpc>
                <a:spcPct val="150000"/>
              </a:lnSpc>
              <a:buFontTx/>
              <a:buChar char="-"/>
            </a:pPr>
            <a:r>
              <a:rPr lang="ko-KR" altLang="en-US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 별로 </a:t>
            </a:r>
            <a:r>
              <a:rPr lang="en-US" altLang="ko-KR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가구가 집중되는 지역이 달라짐</a:t>
            </a:r>
            <a:endParaRPr lang="en-US" altLang="ko-KR" sz="24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sz="2800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거주 비율이 높은 지역의 특성은 다르게 나타남</a:t>
            </a:r>
            <a:endParaRPr lang="en-US" altLang="ko-KR" sz="2800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</a:t>
            </a:r>
            <a:r>
              <a:rPr lang="en-US" altLang="ko-KR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 주변</a:t>
            </a:r>
            <a:endParaRPr lang="en-US" altLang="ko-KR" sz="24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</a:t>
            </a:r>
            <a:r>
              <a:rPr lang="en-US" altLang="ko-KR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중심지</a:t>
            </a:r>
            <a:r>
              <a:rPr lang="en-US" altLang="ko-KR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 발달 지역</a:t>
            </a:r>
            <a:endParaRPr lang="en-US" altLang="ko-KR" sz="24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60/70</a:t>
            </a:r>
            <a:r>
              <a:rPr lang="ko-KR" altLang="en-US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</a:t>
            </a:r>
            <a:r>
              <a:rPr lang="en-US" altLang="ko-KR" sz="24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엄무중심지외의 지역</a:t>
            </a:r>
            <a:r>
              <a:rPr lang="en-US" altLang="ko-KR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노인복지시설 밀집 </a:t>
            </a:r>
            <a:endParaRPr lang="en-US" altLang="ko-KR" sz="24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sz="24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200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✅  지역에 따라서 거주하는 </a:t>
            </a:r>
            <a:r>
              <a:rPr lang="en-US" altLang="ko-KR" sz="36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6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가구의 양상이 다름</a:t>
            </a:r>
            <a:endParaRPr lang="en-US" altLang="ko-KR" sz="3600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2723893" y="730814"/>
            <a:ext cx="3017533" cy="1211035"/>
            <a:chOff x="0" y="0"/>
            <a:chExt cx="202525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6097810" y="822214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990600" y="4953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67650" y="1100112"/>
            <a:ext cx="167391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40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sz="40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405830" y="1045358"/>
            <a:ext cx="3629321" cy="48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963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결과</a:t>
            </a:r>
            <a:endParaRPr lang="en-US" sz="2963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/>
          <p:cNvGrpSpPr/>
          <p:nvPr/>
        </p:nvGrpSpPr>
        <p:grpSpPr>
          <a:xfrm>
            <a:off x="2723893" y="730814"/>
            <a:ext cx="3017533" cy="1211035"/>
            <a:chOff x="0" y="0"/>
            <a:chExt cx="2025253" cy="812800"/>
          </a:xfrm>
        </p:grpSpPr>
        <p:sp>
          <p:nvSpPr>
            <p:cNvPr id="21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AutoShape 5"/>
          <p:cNvSpPr/>
          <p:nvPr/>
        </p:nvSpPr>
        <p:spPr>
          <a:xfrm flipV="1">
            <a:off x="6097810" y="822214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6"/>
          <p:cNvSpPr txBox="1"/>
          <p:nvPr/>
        </p:nvSpPr>
        <p:spPr>
          <a:xfrm>
            <a:off x="990600" y="4953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25" name="TextBox 7"/>
          <p:cNvSpPr txBox="1"/>
          <p:nvPr/>
        </p:nvSpPr>
        <p:spPr>
          <a:xfrm>
            <a:off x="3367650" y="1100112"/>
            <a:ext cx="167391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40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sz="40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6405830" y="1045358"/>
            <a:ext cx="6167170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32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발전 </a:t>
            </a:r>
            <a:r>
              <a:rPr lang="ko-KR" altLang="en-US" sz="32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보완점</a:t>
            </a:r>
            <a:endParaRPr lang="en-US" altLang="ko-KR" sz="32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35F12A3-D1B2-331A-A15E-E8FEC331C876}"/>
              </a:ext>
            </a:extLst>
          </p:cNvPr>
          <p:cNvGrpSpPr/>
          <p:nvPr/>
        </p:nvGrpSpPr>
        <p:grpSpPr>
          <a:xfrm>
            <a:off x="1659906" y="3133117"/>
            <a:ext cx="13117428" cy="1201364"/>
            <a:chOff x="1659906" y="3133117"/>
            <a:chExt cx="13117428" cy="1201364"/>
          </a:xfrm>
        </p:grpSpPr>
        <p:grpSp>
          <p:nvGrpSpPr>
            <p:cNvPr id="11" name="Group 11"/>
            <p:cNvGrpSpPr/>
            <p:nvPr/>
          </p:nvGrpSpPr>
          <p:grpSpPr>
            <a:xfrm>
              <a:off x="1659906" y="3133117"/>
              <a:ext cx="4424736" cy="1201364"/>
              <a:chOff x="0" y="-15109"/>
              <a:chExt cx="1803807" cy="33047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803807" cy="282851"/>
              </a:xfrm>
              <a:custGeom>
                <a:avLst/>
                <a:gdLst/>
                <a:ahLst/>
                <a:cxnLst/>
                <a:rect l="l" t="t" r="r" b="b"/>
                <a:pathLst>
                  <a:path w="1803807" h="282851">
                    <a:moveTo>
                      <a:pt x="0" y="0"/>
                    </a:moveTo>
                    <a:lnTo>
                      <a:pt x="1803807" y="0"/>
                    </a:lnTo>
                    <a:lnTo>
                      <a:pt x="1803807" y="282851"/>
                    </a:lnTo>
                    <a:lnTo>
                      <a:pt x="0" y="282851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15109"/>
                <a:ext cx="1803807" cy="3304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ko-KR" altLang="en-US" sz="3200" dirty="0" smtClean="0">
                    <a:solidFill>
                      <a:srgbClr val="FFFFFF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예외 처리 지역</a:t>
                </a:r>
                <a:endParaRPr lang="en-US" sz="3200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F9F452C7-D35E-DAAC-6972-F87E2C12498E}"/>
                </a:ext>
              </a:extLst>
            </p:cNvPr>
            <p:cNvSpPr txBox="1"/>
            <p:nvPr/>
          </p:nvSpPr>
          <p:spPr>
            <a:xfrm>
              <a:off x="6424509" y="3134084"/>
              <a:ext cx="8352825" cy="8207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226"/>
                </a:lnSpc>
              </a:pPr>
              <a:r>
                <a:rPr lang="ko-KR" altLang="en-US" sz="2304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지역 명칭 변경 문제로 인해 </a:t>
              </a:r>
              <a:r>
                <a:rPr lang="en-US" altLang="ko-KR" sz="2304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r>
                <a:rPr lang="ko-KR" altLang="en-US" sz="2304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 지역 분석 제외</a:t>
              </a:r>
              <a:endPara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3226"/>
                </a:lnSpc>
              </a:pPr>
              <a:r>
                <a:rPr lang="en-US" sz="2304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304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해당 지역 분석에 포함할 방안 강구</a:t>
              </a:r>
              <a:endPara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9" name="AutoShape 6">
            <a:extLst>
              <a:ext uri="{FF2B5EF4-FFF2-40B4-BE49-F238E27FC236}">
                <a16:creationId xmlns:a16="http://schemas.microsoft.com/office/drawing/2014/main" id="{60440939-F0C3-B68D-CE19-BA67AFEDDD65}"/>
              </a:ext>
            </a:extLst>
          </p:cNvPr>
          <p:cNvSpPr/>
          <p:nvPr/>
        </p:nvSpPr>
        <p:spPr>
          <a:xfrm>
            <a:off x="835656" y="8572500"/>
            <a:ext cx="15918828" cy="0"/>
          </a:xfrm>
          <a:prstGeom prst="line">
            <a:avLst/>
          </a:prstGeom>
          <a:ln w="19050" cap="flat">
            <a:solidFill>
              <a:srgbClr val="79563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5" name="Group 11">
            <a:extLst>
              <a:ext uri="{FF2B5EF4-FFF2-40B4-BE49-F238E27FC236}">
                <a16:creationId xmlns:a16="http://schemas.microsoft.com/office/drawing/2014/main" id="{4D6071FF-85E3-6ABF-9C34-212DEA874AB3}"/>
              </a:ext>
            </a:extLst>
          </p:cNvPr>
          <p:cNvGrpSpPr/>
          <p:nvPr/>
        </p:nvGrpSpPr>
        <p:grpSpPr>
          <a:xfrm>
            <a:off x="1659906" y="4704136"/>
            <a:ext cx="4424736" cy="1201364"/>
            <a:chOff x="0" y="-15109"/>
            <a:chExt cx="1803807" cy="330476"/>
          </a:xfrm>
        </p:grpSpPr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6AECD5BF-F795-4E0A-60B8-A2AF031D47E2}"/>
                </a:ext>
              </a:extLst>
            </p:cNvPr>
            <p:cNvSpPr/>
            <p:nvPr/>
          </p:nvSpPr>
          <p:spPr>
            <a:xfrm>
              <a:off x="0" y="0"/>
              <a:ext cx="1803807" cy="282851"/>
            </a:xfrm>
            <a:custGeom>
              <a:avLst/>
              <a:gdLst/>
              <a:ahLst/>
              <a:cxnLst/>
              <a:rect l="l" t="t" r="r" b="b"/>
              <a:pathLst>
                <a:path w="1803807" h="282851">
                  <a:moveTo>
                    <a:pt x="0" y="0"/>
                  </a:moveTo>
                  <a:lnTo>
                    <a:pt x="1803807" y="0"/>
                  </a:lnTo>
                  <a:lnTo>
                    <a:pt x="1803807" y="282851"/>
                  </a:lnTo>
                  <a:lnTo>
                    <a:pt x="0" y="282851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48" name="TextBox 13">
              <a:extLst>
                <a:ext uri="{FF2B5EF4-FFF2-40B4-BE49-F238E27FC236}">
                  <a16:creationId xmlns:a16="http://schemas.microsoft.com/office/drawing/2014/main" id="{0A52F233-28DC-377A-C03F-465BC6395B11}"/>
                </a:ext>
              </a:extLst>
            </p:cNvPr>
            <p:cNvSpPr txBox="1"/>
            <p:nvPr/>
          </p:nvSpPr>
          <p:spPr>
            <a:xfrm>
              <a:off x="0" y="-15109"/>
              <a:ext cx="1803807" cy="330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3200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인과 관계</a:t>
              </a:r>
              <a:r>
                <a:rPr lang="en-US" altLang="ko-KR" sz="3200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3200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확인</a:t>
              </a:r>
              <a:endParaRPr lang="en-US" sz="32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6" name="TextBox 9">
            <a:extLst>
              <a:ext uri="{FF2B5EF4-FFF2-40B4-BE49-F238E27FC236}">
                <a16:creationId xmlns:a16="http://schemas.microsoft.com/office/drawing/2014/main" id="{05C73DD2-B800-9070-3C01-21C88CCB5071}"/>
              </a:ext>
            </a:extLst>
          </p:cNvPr>
          <p:cNvSpPr txBox="1"/>
          <p:nvPr/>
        </p:nvSpPr>
        <p:spPr>
          <a:xfrm>
            <a:off x="6424509" y="4705103"/>
            <a:ext cx="1079669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생활 반경을 고려하여 분석 초점을 동 단위로 맞춤</a:t>
            </a:r>
            <a:endParaRPr lang="en-US" altLang="ko-KR" sz="2304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304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시계열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자료 확보 부족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시계열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자료 보완을 통해 인과 관계 설명을 지역 특성과 </a:t>
            </a:r>
            <a:r>
              <a: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관계 확인</a:t>
            </a: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1738D41-F189-9729-BF8A-7C4B7FAA6162}"/>
              </a:ext>
            </a:extLst>
          </p:cNvPr>
          <p:cNvGrpSpPr/>
          <p:nvPr/>
        </p:nvGrpSpPr>
        <p:grpSpPr>
          <a:xfrm>
            <a:off x="1659906" y="6362700"/>
            <a:ext cx="13117428" cy="1307306"/>
            <a:chOff x="1659906" y="6362700"/>
            <a:chExt cx="13117428" cy="1307306"/>
          </a:xfrm>
        </p:grpSpPr>
        <p:grpSp>
          <p:nvGrpSpPr>
            <p:cNvPr id="50" name="Group 11">
              <a:extLst>
                <a:ext uri="{FF2B5EF4-FFF2-40B4-BE49-F238E27FC236}">
                  <a16:creationId xmlns:a16="http://schemas.microsoft.com/office/drawing/2014/main" id="{92AF59E1-0271-7554-5B63-227C9406B209}"/>
                </a:ext>
              </a:extLst>
            </p:cNvPr>
            <p:cNvGrpSpPr/>
            <p:nvPr/>
          </p:nvGrpSpPr>
          <p:grpSpPr>
            <a:xfrm>
              <a:off x="1659906" y="6362700"/>
              <a:ext cx="4424736" cy="1201364"/>
              <a:chOff x="0" y="-15109"/>
              <a:chExt cx="1803807" cy="330476"/>
            </a:xfrm>
          </p:grpSpPr>
          <p:sp>
            <p:nvSpPr>
              <p:cNvPr id="52" name="Freeform 12">
                <a:extLst>
                  <a:ext uri="{FF2B5EF4-FFF2-40B4-BE49-F238E27FC236}">
                    <a16:creationId xmlns:a16="http://schemas.microsoft.com/office/drawing/2014/main" id="{A648EA4E-FAF4-5D8B-14DF-0705B79B91DE}"/>
                  </a:ext>
                </a:extLst>
              </p:cNvPr>
              <p:cNvSpPr/>
              <p:nvPr/>
            </p:nvSpPr>
            <p:spPr>
              <a:xfrm>
                <a:off x="0" y="0"/>
                <a:ext cx="1803807" cy="282851"/>
              </a:xfrm>
              <a:custGeom>
                <a:avLst/>
                <a:gdLst/>
                <a:ahLst/>
                <a:cxnLst/>
                <a:rect l="l" t="t" r="r" b="b"/>
                <a:pathLst>
                  <a:path w="1803807" h="282851">
                    <a:moveTo>
                      <a:pt x="0" y="0"/>
                    </a:moveTo>
                    <a:lnTo>
                      <a:pt x="1803807" y="0"/>
                    </a:lnTo>
                    <a:lnTo>
                      <a:pt x="1803807" y="282851"/>
                    </a:lnTo>
                    <a:lnTo>
                      <a:pt x="0" y="282851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id="53" name="TextBox 13">
                <a:extLst>
                  <a:ext uri="{FF2B5EF4-FFF2-40B4-BE49-F238E27FC236}">
                    <a16:creationId xmlns:a16="http://schemas.microsoft.com/office/drawing/2014/main" id="{643587C7-30FE-2A81-42D2-DA0B0C2AD63F}"/>
                  </a:ext>
                </a:extLst>
              </p:cNvPr>
              <p:cNvSpPr txBox="1"/>
              <p:nvPr/>
            </p:nvSpPr>
            <p:spPr>
              <a:xfrm>
                <a:off x="0" y="-15109"/>
                <a:ext cx="1803807" cy="3304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ko-KR" altLang="en-US" sz="3200" dirty="0">
                    <a:solidFill>
                      <a:srgbClr val="FFFFFF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지역 특성 정교화</a:t>
                </a:r>
              </a:p>
            </p:txBody>
          </p:sp>
        </p:grpSp>
        <p:sp>
          <p:nvSpPr>
            <p:cNvPr id="51" name="TextBox 9">
              <a:extLst>
                <a:ext uri="{FF2B5EF4-FFF2-40B4-BE49-F238E27FC236}">
                  <a16:creationId xmlns:a16="http://schemas.microsoft.com/office/drawing/2014/main" id="{2117E55C-5AA3-5CF4-EB60-26302C987D0D}"/>
                </a:ext>
              </a:extLst>
            </p:cNvPr>
            <p:cNvSpPr txBox="1"/>
            <p:nvPr/>
          </p:nvSpPr>
          <p:spPr>
            <a:xfrm>
              <a:off x="6424509" y="6438900"/>
              <a:ext cx="8352825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226"/>
                </a:lnSpc>
              </a:pPr>
              <a:r>
                <a:rPr lang="ko-KR" altLang="en-US" sz="2304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지역 특성 자료를 더 확보</a:t>
              </a:r>
              <a:endPara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just">
                <a:lnSpc>
                  <a:spcPts val="3226"/>
                </a:lnSpc>
                <a:buFontTx/>
                <a:buChar char="-"/>
              </a:pPr>
              <a:r>
                <a:rPr lang="ko-KR" altLang="en-US" sz="2304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보다 많은 지역 특성 확인</a:t>
              </a:r>
              <a:endParaRPr lang="en-US" altLang="ko-KR" sz="2304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just">
                <a:lnSpc>
                  <a:spcPts val="3226"/>
                </a:lnSpc>
                <a:buFontTx/>
                <a:buChar char="-"/>
              </a:pPr>
              <a:r>
                <a:rPr lang="ko-KR" altLang="en-US" sz="2304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특성 정교화를 통해 세밀한 특성 확인</a:t>
              </a:r>
              <a:endPara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243303" y="808433"/>
            <a:ext cx="1673913" cy="47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>
                <a:solidFill>
                  <a:srgbClr val="AB8A66"/>
                </a:solidFill>
                <a:ea typeface="TDTD고딕 Bold"/>
              </a:rPr>
              <a:t>결론</a:t>
            </a:r>
            <a:endParaRPr lang="en-US" sz="2804" dirty="0">
              <a:solidFill>
                <a:srgbClr val="AB8A66"/>
              </a:solidFill>
              <a:ea typeface="TDTD고딕 Bold"/>
            </a:endParaRPr>
          </a:p>
        </p:txBody>
      </p:sp>
      <p:grpSp>
        <p:nvGrpSpPr>
          <p:cNvPr id="13" name="Group 2"/>
          <p:cNvGrpSpPr/>
          <p:nvPr/>
        </p:nvGrpSpPr>
        <p:grpSpPr>
          <a:xfrm>
            <a:off x="2723893" y="730814"/>
            <a:ext cx="3017533" cy="1211035"/>
            <a:chOff x="0" y="0"/>
            <a:chExt cx="2025253" cy="812800"/>
          </a:xfrm>
        </p:grpSpPr>
        <p:sp>
          <p:nvSpPr>
            <p:cNvPr id="14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5"/>
          <p:cNvSpPr/>
          <p:nvPr/>
        </p:nvSpPr>
        <p:spPr>
          <a:xfrm flipV="1">
            <a:off x="6097810" y="822214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6"/>
          <p:cNvSpPr txBox="1"/>
          <p:nvPr/>
        </p:nvSpPr>
        <p:spPr>
          <a:xfrm>
            <a:off x="990600" y="4953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3367650" y="1100112"/>
            <a:ext cx="167391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40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sz="40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6405830" y="1045358"/>
            <a:ext cx="3629321" cy="49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32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발전 방안</a:t>
            </a:r>
            <a:endParaRPr lang="en-US" altLang="ko-KR" sz="32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42A8C40D-98E7-BFEE-C532-88DAAB81DC27}"/>
              </a:ext>
            </a:extLst>
          </p:cNvPr>
          <p:cNvSpPr txBox="1"/>
          <p:nvPr/>
        </p:nvSpPr>
        <p:spPr>
          <a:xfrm>
            <a:off x="950329" y="2705100"/>
            <a:ext cx="7203071" cy="3680495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en-US" altLang="ko-KR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연령별 어려움 다름 </a:t>
            </a:r>
            <a:endParaRPr lang="en-US" altLang="ko-KR" sz="3000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altLang="ko-KR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>
              <a:lnSpc>
                <a:spcPts val="4149"/>
              </a:lnSpc>
            </a:pPr>
            <a:r>
              <a:rPr lang="ko-KR" altLang="en-US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- 2-30</a:t>
            </a: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일자리 </a:t>
            </a:r>
            <a:r>
              <a:rPr lang="en-US" altLang="ko-KR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비싼 주거비</a:t>
            </a:r>
            <a:endParaRPr lang="ko-KR" altLang="en-US" sz="3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ts val="4149"/>
              </a:lnSpc>
            </a:pPr>
            <a:r>
              <a:rPr lang="en-US" altLang="ko-KR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30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중장년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빈곤 </a:t>
            </a:r>
            <a:r>
              <a:rPr lang="en-US" altLang="ko-KR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사회적 고립</a:t>
            </a:r>
            <a:endParaRPr lang="ko-KR" altLang="en-US" sz="3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ts val="4149"/>
              </a:lnSpc>
            </a:pPr>
            <a:r>
              <a:rPr lang="en-US" altLang="ko-KR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노년 </a:t>
            </a:r>
            <a:r>
              <a:rPr lang="en-US" altLang="ko-KR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빈곤</a:t>
            </a: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고독 </a:t>
            </a:r>
            <a:r>
              <a:rPr lang="en-US" altLang="ko-KR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질병</a:t>
            </a:r>
            <a:endParaRPr lang="en-US" altLang="ko-KR" sz="3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3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지역별 </a:t>
            </a:r>
            <a:r>
              <a: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특화 정책 제안</a:t>
            </a:r>
            <a:endParaRPr lang="en-US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DBCB17C9-AEAE-3158-F36D-51825ECDF188}"/>
              </a:ext>
            </a:extLst>
          </p:cNvPr>
          <p:cNvSpPr txBox="1"/>
          <p:nvPr/>
        </p:nvSpPr>
        <p:spPr>
          <a:xfrm>
            <a:off x="8839200" y="2705100"/>
            <a:ext cx="7203071" cy="3680495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연령별 </a:t>
            </a:r>
            <a:r>
              <a:rPr lang="en-US" altLang="ko-KR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가구의 소비 패턴 상이</a:t>
            </a:r>
            <a:endParaRPr lang="en-US" altLang="ko-KR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altLang="ko-KR" sz="3000" dirty="0" smtClean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1">
              <a:lnSpc>
                <a:spcPts val="4149"/>
              </a:lnSpc>
            </a:pP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 </a:t>
            </a:r>
            <a:r>
              <a:rPr lang="en-US" altLang="ko-KR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카페</a:t>
            </a:r>
            <a:endParaRPr lang="en-US" altLang="ko-KR" sz="3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ts val="4149"/>
              </a:lnSpc>
            </a:pPr>
            <a:r>
              <a:rPr lang="en-US" altLang="ko-KR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세탁업</a:t>
            </a:r>
            <a:endParaRPr lang="en-US" altLang="ko-KR" sz="3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ts val="4149"/>
              </a:lnSpc>
            </a:pPr>
            <a:r>
              <a:rPr lang="en-US" altLang="ko-KR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노년 </a:t>
            </a: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노인복지시설 </a:t>
            </a:r>
            <a:r>
              <a:rPr lang="en-US" altLang="ko-KR" sz="30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30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반려동물업</a:t>
            </a:r>
            <a:endParaRPr lang="en-US" altLang="ko-KR" sz="30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ts val="4149"/>
              </a:lnSpc>
            </a:pPr>
            <a:endParaRPr lang="en-US" altLang="ko-KR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ko-KR" altLang="en-US" sz="30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연령별 맞춤 업종 추천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AutoShape 5"/>
          <p:cNvSpPr/>
          <p:nvPr/>
        </p:nvSpPr>
        <p:spPr>
          <a:xfrm flipV="1">
            <a:off x="7772400" y="2705099"/>
            <a:ext cx="0" cy="6248400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34147" y="3295666"/>
            <a:ext cx="6559945" cy="1395371"/>
            <a:chOff x="0" y="0"/>
            <a:chExt cx="382115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21151" cy="812800"/>
            </a:xfrm>
            <a:custGeom>
              <a:avLst/>
              <a:gdLst/>
              <a:ahLst/>
              <a:cxnLst/>
              <a:rect l="l" t="t" r="r" b="b"/>
              <a:pathLst>
                <a:path w="3821151" h="812800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4027" y="2827508"/>
            <a:ext cx="6559945" cy="1395371"/>
            <a:chOff x="0" y="0"/>
            <a:chExt cx="3821151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21151" cy="812800"/>
            </a:xfrm>
            <a:custGeom>
              <a:avLst/>
              <a:gdLst/>
              <a:ahLst/>
              <a:cxnLst/>
              <a:rect l="l" t="t" r="r" b="b"/>
              <a:pathLst>
                <a:path w="3821151" h="812800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93908" y="2945601"/>
            <a:ext cx="67001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AB8A66"/>
                </a:solidFill>
                <a:ea typeface="TDTD고딕 Bold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22108" y="5032890"/>
            <a:ext cx="12643785" cy="1892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795635"/>
                </a:solidFill>
                <a:latin typeface="TDTD고딕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372657" y="4925204"/>
            <a:ext cx="1673913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ea typeface="TDTD고딕 Bold"/>
              </a:rPr>
              <a:t>키워드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98678" y="4925204"/>
            <a:ext cx="1673913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ea typeface="TDTD고딕 Bold"/>
              </a:rPr>
              <a:t>키워드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46637" y="4925204"/>
            <a:ext cx="1673913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ea typeface="TDTD고딕 Bold"/>
              </a:rPr>
              <a:t>키워드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239781" y="7658099"/>
            <a:ext cx="15649417" cy="15253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3886200" y="7973838"/>
            <a:ext cx="9809219" cy="1415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사회변동에 따른 가구 구조의 변화로 인해 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지속적인 증가</a:t>
            </a:r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가구 유형 중 최대 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900000" y="540000"/>
            <a:ext cx="9044551" cy="1446549"/>
            <a:chOff x="914400" y="495300"/>
            <a:chExt cx="9044551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647693" y="7308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914400" y="4953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319503" y="808433"/>
              <a:ext cx="1673913" cy="96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배경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AutoShape 23"/>
            <p:cNvSpPr/>
            <p:nvPr/>
          </p:nvSpPr>
          <p:spPr>
            <a:xfrm flipV="1">
              <a:off x="6021610" y="8222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6329630" y="1045358"/>
              <a:ext cx="3629321" cy="485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왜 </a:t>
              </a:r>
              <a:r>
                <a:rPr lang="en-US" altLang="ko-KR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 가구 인가</a:t>
              </a:r>
              <a:r>
                <a:rPr lang="en-US" altLang="ko-KR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</a:t>
              </a:r>
              <a:endParaRPr 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81" y="2835313"/>
            <a:ext cx="5075449" cy="417978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902" y="2705100"/>
            <a:ext cx="9537296" cy="430999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401363" y="7015094"/>
            <a:ext cx="4181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</a:rPr>
              <a:t>2023 </a:t>
            </a:r>
            <a:r>
              <a:rPr lang="ko-KR" altLang="en-US" sz="1200" dirty="0">
                <a:latin typeface="+mn-ea"/>
              </a:rPr>
              <a:t>통계로 보는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 err="1">
                <a:latin typeface="+mn-ea"/>
              </a:rPr>
              <a:t>인가구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통계청</a:t>
            </a:r>
            <a:r>
              <a:rPr lang="en-US" altLang="ko-KR" sz="1200" dirty="0">
                <a:latin typeface="+mn-ea"/>
              </a:rPr>
              <a:t>, 2023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961000" y="7080614"/>
            <a:ext cx="4181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</a:rPr>
              <a:t>2023 </a:t>
            </a:r>
            <a:r>
              <a:rPr lang="ko-KR" altLang="en-US" sz="1200" dirty="0">
                <a:latin typeface="+mn-ea"/>
              </a:rPr>
              <a:t>통계로 보는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 err="1">
                <a:latin typeface="+mn-ea"/>
              </a:rPr>
              <a:t>인가구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통계청</a:t>
            </a:r>
            <a:r>
              <a:rPr lang="en-US" altLang="ko-KR" sz="1200" dirty="0">
                <a:latin typeface="+mn-ea"/>
              </a:rPr>
              <a:t>, 2023</a:t>
            </a:r>
            <a:endParaRPr lang="ko-KR" altLang="en-US" sz="1200" dirty="0"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9"/>
          <p:cNvSpPr/>
          <p:nvPr/>
        </p:nvSpPr>
        <p:spPr>
          <a:xfrm>
            <a:off x="1239781" y="7124700"/>
            <a:ext cx="15649417" cy="15253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2566951" y="7134048"/>
            <a:ext cx="12925497" cy="2277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인가구의 수도권 유입이 지속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연령대별 전입지역이 다르게 나타남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어떠한</a:t>
            </a: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dirty="0">
                <a:latin typeface="나눔고딕 ExtraBold" panose="020B0600000101010101" charset="-127"/>
                <a:ea typeface="나눔고딕 ExtraBold" panose="020B0600000101010101" charset="-127"/>
              </a:rPr>
              <a:t>지역의 특성의 차이가 </a:t>
            </a:r>
            <a:r>
              <a:rPr lang="en-US" altLang="ko-KR" sz="3600" dirty="0">
                <a:latin typeface="나눔고딕 ExtraBold" panose="020B0600000101010101" charset="-127"/>
                <a:ea typeface="나눔고딕 ExtraBold" panose="020B0600000101010101" charset="-127"/>
              </a:rPr>
              <a:t>1</a:t>
            </a:r>
            <a:r>
              <a:rPr lang="ko-KR" altLang="en-US" sz="3600" dirty="0">
                <a:latin typeface="나눔고딕 ExtraBold" panose="020B0600000101010101" charset="-127"/>
                <a:ea typeface="나눔고딕 ExtraBold" panose="020B0600000101010101" charset="-127"/>
              </a:rPr>
              <a:t>인가구의 유입을 다르게 하는가</a:t>
            </a:r>
            <a:r>
              <a:rPr lang="en-US" altLang="ko-KR" sz="3600" dirty="0">
                <a:latin typeface="나눔고딕 ExtraBold" panose="020B0600000101010101" charset="-127"/>
                <a:ea typeface="나눔고딕 ExtraBold" panose="020B0600000101010101" charset="-127"/>
              </a:rPr>
              <a:t>?</a:t>
            </a:r>
            <a:endParaRPr lang="ko-KR" altLang="en-US" sz="3600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00000" y="540000"/>
            <a:ext cx="12587400" cy="1446549"/>
            <a:chOff x="914400" y="495300"/>
            <a:chExt cx="12587400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647693" y="7308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914400" y="4953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319503" y="808433"/>
              <a:ext cx="1673913" cy="96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배경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AutoShape 23"/>
            <p:cNvSpPr/>
            <p:nvPr/>
          </p:nvSpPr>
          <p:spPr>
            <a:xfrm flipV="1">
              <a:off x="6021610" y="8222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6329630" y="1045358"/>
              <a:ext cx="7172170" cy="4866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연령별 </a:t>
              </a:r>
              <a:r>
                <a:rPr lang="en-US" altLang="ko-KR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 가구 이동의 차이</a:t>
              </a:r>
              <a:endPara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0F059E5-BF85-78E4-0CDF-62152E9C9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341" y="4914900"/>
            <a:ext cx="9512717" cy="172701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591B4B-AEBB-B49E-60F8-F3169F16D140}"/>
              </a:ext>
            </a:extLst>
          </p:cNvPr>
          <p:cNvSpPr/>
          <p:nvPr/>
        </p:nvSpPr>
        <p:spPr>
          <a:xfrm>
            <a:off x="10134600" y="6651259"/>
            <a:ext cx="4181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수도권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인 가구 특성 변화 및 현황 분석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통계청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2023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BB310444-AB66-81F6-87EC-D96CEBEF6EFA}"/>
              </a:ext>
            </a:extLst>
          </p:cNvPr>
          <p:cNvSpPr txBox="1"/>
          <p:nvPr/>
        </p:nvSpPr>
        <p:spPr>
          <a:xfrm>
            <a:off x="2857500" y="2773005"/>
            <a:ext cx="12344399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🔴 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거주지 기준 수도권 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인 가구의 순이동을 보면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, 75,195 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가구가 </a:t>
            </a:r>
            <a:r>
              <a:rPr lang="ko-KR" altLang="en-US" sz="2800" dirty="0" err="1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순유입</a:t>
            </a:r>
            <a:endParaRPr lang="ko-KR" altLang="en-US" sz="2800" dirty="0">
              <a:solidFill>
                <a:srgbClr val="795635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🔴 가구주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연령별 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54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세 이하 연령대에서 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순유입</a:t>
            </a:r>
            <a:endParaRPr lang="en-US" altLang="ko-KR" sz="2800" dirty="0">
              <a:solidFill>
                <a:srgbClr val="795635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🔴 가구주 연령별 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55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세 이상 연령대에서 </a:t>
            </a:r>
            <a:r>
              <a:rPr lang="ko-KR" altLang="en-US" sz="2800" dirty="0" err="1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순유출</a:t>
            </a:r>
            <a:endParaRPr lang="en-US" sz="2800" dirty="0">
              <a:solidFill>
                <a:srgbClr val="795635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10168B-E699-05DF-4DD7-A465D91B2BBF}"/>
              </a:ext>
            </a:extLst>
          </p:cNvPr>
          <p:cNvSpPr/>
          <p:nvPr/>
        </p:nvSpPr>
        <p:spPr>
          <a:xfrm>
            <a:off x="10143309" y="4301173"/>
            <a:ext cx="49627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「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인구주택총조사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전수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특별조사구와 외국인 가구 제외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」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통계청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2020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47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685800" y="8420100"/>
            <a:ext cx="15918828" cy="0"/>
          </a:xfrm>
          <a:prstGeom prst="line">
            <a:avLst/>
          </a:prstGeom>
          <a:ln w="19050" cap="flat">
            <a:solidFill>
              <a:srgbClr val="7956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5075" y="3448063"/>
            <a:ext cx="14793123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ko-KR" sz="32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2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</a:t>
            </a:r>
            <a:r>
              <a:rPr lang="ko-KR" altLang="en-US" sz="3200" dirty="0" err="1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지역분포</a:t>
            </a:r>
            <a:r>
              <a:rPr lang="ko-KR" altLang="en-US" sz="32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확인</a:t>
            </a:r>
            <a:endParaRPr lang="en-US" altLang="ko-KR" sz="32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en-US" altLang="ko-KR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분포</a:t>
            </a:r>
            <a:endParaRPr lang="en-US" altLang="ko-KR" sz="24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연령별 </a:t>
            </a:r>
            <a:r>
              <a:rPr lang="en-US" altLang="ko-KR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분포</a:t>
            </a:r>
            <a:endParaRPr lang="en-US" altLang="ko-KR" sz="24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32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2. 1</a:t>
            </a:r>
            <a:r>
              <a:rPr lang="ko-KR" altLang="en-US" sz="32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가구의 분포에 영향을 미치는 지역 특성 확인</a:t>
            </a:r>
          </a:p>
          <a:p>
            <a:pPr algn="just">
              <a:lnSpc>
                <a:spcPct val="150000"/>
              </a:lnSpc>
            </a:pPr>
            <a:r>
              <a:rPr lang="en-US" altLang="ko-KR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24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en-US" altLang="ko-KR" sz="24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4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분포</a:t>
            </a:r>
            <a:endParaRPr lang="en-US" altLang="ko-KR" sz="24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4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연령별 요인 차이 확인</a:t>
            </a:r>
            <a:endParaRPr lang="en-US" altLang="ko-KR" sz="24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00000" y="540000"/>
            <a:ext cx="9044551" cy="1446549"/>
            <a:chOff x="1143000" y="647700"/>
            <a:chExt cx="9044551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876293" y="8832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250210" y="9746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0" y="6477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48103" y="960833"/>
              <a:ext cx="1673913" cy="989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en-US" sz="2804" dirty="0" err="1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3926"/>
                </a:lnSpc>
              </a:pPr>
              <a:r>
                <a:rPr lang="en-US" sz="2804" dirty="0" err="1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목표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558230" y="1197758"/>
              <a:ext cx="3629321" cy="485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목표</a:t>
              </a:r>
              <a:endParaRPr 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00000" y="540000"/>
            <a:ext cx="10834800" cy="1446549"/>
            <a:chOff x="1143000" y="723900"/>
            <a:chExt cx="10834800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876293" y="9594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250210" y="10508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0" y="7239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48103" y="1037033"/>
              <a:ext cx="1673913" cy="1000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en-US" sz="2804" dirty="0" err="1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업무 계획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558230" y="1273958"/>
              <a:ext cx="5419570" cy="5257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진행 일정 및 업무 분담 내역</a:t>
              </a:r>
            </a:p>
          </p:txBody>
        </p:sp>
      </p:grpSp>
      <p:graphicFrame>
        <p:nvGraphicFramePr>
          <p:cNvPr id="24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286512"/>
              </p:ext>
            </p:extLst>
          </p:nvPr>
        </p:nvGraphicFramePr>
        <p:xfrm>
          <a:off x="2667000" y="4033520"/>
          <a:ext cx="12877800" cy="5758179"/>
        </p:xfrm>
        <a:graphic>
          <a:graphicData uri="http://schemas.openxmlformats.org/drawingml/2006/table">
            <a:tbl>
              <a:tblPr/>
              <a:tblGrid>
                <a:gridCol w="306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4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49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397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2400" b="1" dirty="0" err="1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송진석</a:t>
                      </a:r>
                      <a:endParaRPr lang="en-US" sz="2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2400" b="1" dirty="0" err="1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조신호</a:t>
                      </a:r>
                      <a:endParaRPr lang="en-US" sz="2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7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수집 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공통</a:t>
                      </a:r>
                      <a:endParaRPr lang="en-US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7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전처리</a:t>
                      </a:r>
                      <a:endParaRPr lang="en-US" altLang="ko-KR" sz="2400" dirty="0" smtClean="0">
                        <a:solidFill>
                          <a:srgbClr val="152544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시각화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 코드 결합</a:t>
                      </a:r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/ </a:t>
                      </a:r>
                      <a:r>
                        <a:rPr lang="ko-KR" altLang="en-US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틀</a:t>
                      </a:r>
                      <a:endParaRPr lang="en-US" altLang="ko-KR" sz="2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342900" indent="-342900" algn="ctr">
                        <a:lnSpc>
                          <a:spcPct val="150000"/>
                        </a:lnSpc>
                        <a:buFontTx/>
                        <a:buChar char="-"/>
                        <a:defRPr/>
                      </a:pP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지역별 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 정보</a:t>
                      </a:r>
                      <a:endParaRPr lang="en-US" altLang="ko-KR" sz="2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거주 지역 주변환경</a:t>
                      </a:r>
                      <a:endParaRPr lang="en-US" altLang="ko-KR" sz="2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</a:t>
                      </a:r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가게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지역별 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 정보</a:t>
                      </a:r>
                      <a:endParaRPr lang="en-US" altLang="ko-KR" sz="2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거주 지역 주변환경</a:t>
                      </a:r>
                      <a:endParaRPr lang="en-US" altLang="ko-KR" sz="24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부동산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복지시설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  <a:r>
                        <a:rPr lang="en-US" altLang="ko-KR" sz="24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75991"/>
                  </a:ext>
                </a:extLst>
              </a:tr>
              <a:tr h="10087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분석</a:t>
                      </a:r>
                      <a:endParaRPr lang="en-US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/ 30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청년 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 </a:t>
                      </a:r>
                      <a:r>
                        <a:rPr lang="en-US" altLang="ko-KR" sz="24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6·70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" name="Group 3"/>
          <p:cNvGrpSpPr/>
          <p:nvPr/>
        </p:nvGrpSpPr>
        <p:grpSpPr>
          <a:xfrm>
            <a:off x="533400" y="3246711"/>
            <a:ext cx="3097325" cy="1508253"/>
            <a:chOff x="0" y="-28575"/>
            <a:chExt cx="4129767" cy="2011004"/>
          </a:xfrm>
          <a:noFill/>
        </p:grpSpPr>
        <p:sp>
          <p:nvSpPr>
            <p:cNvPr id="26" name="TextBox 25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0" y="-28575"/>
              <a:ext cx="4129767" cy="49603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수집 </a:t>
              </a:r>
              <a:r>
                <a:rPr lang="en-US" altLang="ko-KR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~ 4/11)</a:t>
              </a:r>
              <a:endParaRPr lang="en-US" sz="2400" dirty="0">
                <a:solidFill>
                  <a:srgbClr val="15254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8" name="Group 6"/>
          <p:cNvGrpSpPr/>
          <p:nvPr/>
        </p:nvGrpSpPr>
        <p:grpSpPr>
          <a:xfrm>
            <a:off x="9117255" y="3246711"/>
            <a:ext cx="3531945" cy="1508253"/>
            <a:chOff x="0" y="-28575"/>
            <a:chExt cx="4129767" cy="2011004"/>
          </a:xfrm>
        </p:grpSpPr>
        <p:sp>
          <p:nvSpPr>
            <p:cNvPr id="29" name="TextBox 28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altLang="ko-KR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0" y="-28575"/>
              <a:ext cx="4129767" cy="496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 및 분석 </a:t>
              </a:r>
              <a:r>
                <a:rPr lang="en-US" altLang="ko-KR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~ 4/18)</a:t>
              </a:r>
              <a:endParaRPr lang="en-US" sz="2400" dirty="0">
                <a:solidFill>
                  <a:srgbClr val="15254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1" name="Group 9"/>
          <p:cNvGrpSpPr/>
          <p:nvPr/>
        </p:nvGrpSpPr>
        <p:grpSpPr>
          <a:xfrm>
            <a:off x="4821958" y="3246711"/>
            <a:ext cx="3538683" cy="1508253"/>
            <a:chOff x="0" y="-28575"/>
            <a:chExt cx="4129767" cy="2011004"/>
          </a:xfrm>
        </p:grpSpPr>
        <p:sp>
          <p:nvSpPr>
            <p:cNvPr id="32" name="TextBox 31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altLang="ko-KR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0" y="-28575"/>
              <a:ext cx="4129767" cy="496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전처리 </a:t>
              </a:r>
              <a:r>
                <a:rPr lang="en-US" altLang="ko-KR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~ 4/15)</a:t>
              </a:r>
              <a:endParaRPr lang="en-US" sz="2400" dirty="0">
                <a:solidFill>
                  <a:srgbClr val="15254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4" name="Group 12"/>
          <p:cNvGrpSpPr/>
          <p:nvPr/>
        </p:nvGrpSpPr>
        <p:grpSpPr>
          <a:xfrm>
            <a:off x="13405814" y="3246711"/>
            <a:ext cx="3097325" cy="1508253"/>
            <a:chOff x="0" y="-28575"/>
            <a:chExt cx="4129767" cy="2011004"/>
          </a:xfrm>
        </p:grpSpPr>
        <p:sp>
          <p:nvSpPr>
            <p:cNvPr id="35" name="TextBox 13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altLang="ko-KR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36" name="TextBox 14"/>
            <p:cNvSpPr txBox="1"/>
            <p:nvPr/>
          </p:nvSpPr>
          <p:spPr>
            <a:xfrm>
              <a:off x="0" y="-28575"/>
              <a:ext cx="4129767" cy="503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 </a:t>
              </a:r>
              <a:r>
                <a:rPr lang="en-US" altLang="ko-KR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(4/19)</a:t>
              </a:r>
              <a:endParaRPr lang="en-US" sz="2400" dirty="0">
                <a:solidFill>
                  <a:srgbClr val="15254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7" name="AutoShape 15"/>
          <p:cNvSpPr/>
          <p:nvPr/>
        </p:nvSpPr>
        <p:spPr>
          <a:xfrm>
            <a:off x="533400" y="2781300"/>
            <a:ext cx="19101750" cy="0"/>
          </a:xfrm>
          <a:prstGeom prst="line">
            <a:avLst/>
          </a:prstGeom>
          <a:ln w="2857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16"/>
          <p:cNvGrpSpPr/>
          <p:nvPr/>
        </p:nvGrpSpPr>
        <p:grpSpPr>
          <a:xfrm>
            <a:off x="533400" y="2762250"/>
            <a:ext cx="323850" cy="323850"/>
            <a:chOff x="0" y="0"/>
            <a:chExt cx="6350000" cy="6350000"/>
          </a:xfrm>
          <a:solidFill>
            <a:schemeClr val="bg2">
              <a:lumMod val="50000"/>
            </a:schemeClr>
          </a:solidFill>
        </p:grpSpPr>
        <p:sp>
          <p:nvSpPr>
            <p:cNvPr id="39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0" name="Group 18"/>
          <p:cNvGrpSpPr/>
          <p:nvPr/>
        </p:nvGrpSpPr>
        <p:grpSpPr>
          <a:xfrm>
            <a:off x="4821958" y="2752725"/>
            <a:ext cx="323850" cy="323850"/>
            <a:chOff x="0" y="0"/>
            <a:chExt cx="6350000" cy="6350000"/>
          </a:xfrm>
          <a:solidFill>
            <a:schemeClr val="bg2">
              <a:lumMod val="50000"/>
            </a:schemeClr>
          </a:solidFill>
        </p:grpSpPr>
        <p:sp>
          <p:nvSpPr>
            <p:cNvPr id="41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2" name="Group 20"/>
          <p:cNvGrpSpPr/>
          <p:nvPr/>
        </p:nvGrpSpPr>
        <p:grpSpPr>
          <a:xfrm>
            <a:off x="9110517" y="2752725"/>
            <a:ext cx="323850" cy="323850"/>
            <a:chOff x="0" y="0"/>
            <a:chExt cx="6350000" cy="6350000"/>
          </a:xfrm>
          <a:solidFill>
            <a:schemeClr val="bg2">
              <a:lumMod val="50000"/>
            </a:schemeClr>
          </a:solidFill>
        </p:grpSpPr>
        <p:sp>
          <p:nvSpPr>
            <p:cNvPr id="43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4" name="Group 22"/>
          <p:cNvGrpSpPr/>
          <p:nvPr/>
        </p:nvGrpSpPr>
        <p:grpSpPr>
          <a:xfrm>
            <a:off x="13399075" y="2752725"/>
            <a:ext cx="323850" cy="323850"/>
            <a:chOff x="0" y="0"/>
            <a:chExt cx="6350000" cy="6350000"/>
          </a:xfrm>
          <a:solidFill>
            <a:schemeClr val="bg2">
              <a:lumMod val="50000"/>
            </a:schemeClr>
          </a:solidFill>
        </p:grpSpPr>
        <p:sp>
          <p:nvSpPr>
            <p:cNvPr id="45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772941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900000" y="540000"/>
            <a:ext cx="9044551" cy="1446549"/>
            <a:chOff x="914400" y="495300"/>
            <a:chExt cx="9044551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647693" y="7308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021610" y="8222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914400" y="4953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19503" y="808433"/>
              <a:ext cx="1673913" cy="97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329630" y="1045358"/>
              <a:ext cx="3629321" cy="494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수집</a:t>
              </a: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913943"/>
              </p:ext>
            </p:extLst>
          </p:nvPr>
        </p:nvGraphicFramePr>
        <p:xfrm>
          <a:off x="914400" y="2552700"/>
          <a:ext cx="16611600" cy="6343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52900">
                  <a:extLst>
                    <a:ext uri="{9D8B030D-6E8A-4147-A177-3AD203B41FA5}">
                      <a16:colId xmlns:a16="http://schemas.microsoft.com/office/drawing/2014/main" val="2078256935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880229040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729002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1281722045"/>
                    </a:ext>
                  </a:extLst>
                </a:gridCol>
              </a:tblGrid>
              <a:tr h="704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데이터 명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출처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데이터 상세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활용 변수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261618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시민생활 데이터</a:t>
                      </a:r>
                      <a:endParaRPr lang="en-US" altLang="ko-KR" sz="1800" kern="12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행정동단위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관심집단수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</a:t>
                      </a:r>
                      <a:r>
                        <a:rPr lang="ko-KR" altLang="en-US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열린데이터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광장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(https://data.seoul.go.kr/)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행정동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 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연령대별 </a:t>
                      </a:r>
                      <a:endParaRPr lang="en-US" altLang="ko-KR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가구수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인구 분포</a:t>
                      </a:r>
                      <a:endParaRPr lang="en-US" altLang="ko-KR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연령대별 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인구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575298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금융기관 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금융기관의 각 자치구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동별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점포 현황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금융기관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960105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사업체현황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종사자수</a:t>
                      </a:r>
                      <a:endParaRPr lang="en-US" altLang="ko-KR" sz="1800" kern="12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산업대분류별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u="sng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사업체현황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종사자수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산업대분류별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성별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취업자 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855236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</a:t>
                      </a:r>
                      <a:r>
                        <a:rPr lang="ko-KR" altLang="en-US" u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사업체현황</a:t>
                      </a:r>
                      <a:endParaRPr lang="en-US" altLang="ko-KR" u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산업대분류별</a:t>
                      </a:r>
                      <a:r>
                        <a:rPr lang="en-US" altLang="ko-KR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u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산업대분류별 사업체</a:t>
                      </a:r>
                      <a:r>
                        <a:rPr lang="ko-KR" alt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수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 수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도소매 업종 제외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50437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유통업체현황 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대형마트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백화점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복합쇼핑몰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소상공인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쇼핑센터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유통업체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전문점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유통업체정보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유통업체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 (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 외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구분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36358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안심귀갓길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서비스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</a:t>
                      </a:r>
                      <a:r>
                        <a:rPr lang="ko-KR" alt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안심귀갓길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서비스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안전시설물 데이터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안심귀갓길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08357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사회복지시설 목록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사회복지시설 정보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시설명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시설유형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시설종류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시설장명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노인복지시설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425646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대학 및 전문대학 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DB 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서울시내 대학 및 전문대학의 종류별 학교명 및 상태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주소등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관련 정보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 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81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955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900000" y="540000"/>
            <a:ext cx="9044551" cy="1446549"/>
            <a:chOff x="1143000" y="647700"/>
            <a:chExt cx="9044551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876293" y="8832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250210" y="9746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0" y="6477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48103" y="960833"/>
              <a:ext cx="1673913" cy="97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558230" y="1197758"/>
              <a:ext cx="3629321" cy="494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수집</a:t>
              </a: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406391"/>
              </p:ext>
            </p:extLst>
          </p:nvPr>
        </p:nvGraphicFramePr>
        <p:xfrm>
          <a:off x="914400" y="2552700"/>
          <a:ext cx="16611600" cy="59620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07825693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880229040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729002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1281722045"/>
                    </a:ext>
                  </a:extLst>
                </a:gridCol>
              </a:tblGrid>
              <a:tr h="823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명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상세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활용 변수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261618"/>
                  </a:ext>
                </a:extLst>
              </a:tr>
              <a:tr h="823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센서스용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행정구역 경계</a:t>
                      </a:r>
                      <a:b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시군구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읍면동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통계지리정보서비스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(https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://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sgis.kostat.go.kr/view/index)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 통계에 따라 경계를 구분하여 나타낸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센서스경계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센서스의 행정동 경계에 대한 공간정보 및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속성정보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SHP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575298"/>
                  </a:ext>
                </a:extLst>
              </a:tr>
              <a:tr h="8234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SGIS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행정구역 코드</a:t>
                      </a:r>
                      <a:endParaRPr lang="ko-KR" altLang="en-US" sz="1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행정동 코드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960105"/>
                  </a:ext>
                </a:extLst>
              </a:tr>
              <a:tr h="823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법정동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코드 목록 조회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행정표준코드 관리시스템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fontAlgn="base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(https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://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www.code.go.kr/stdcode/regCodeL.do)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각급 기관의 행정업무에 필요한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행정코드를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표준화하여 정해진 절차에 따라 제정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고시한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행정코드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법정동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코드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855236"/>
                  </a:ext>
                </a:extLst>
              </a:tr>
              <a:tr h="1032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전국지가변동률조사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한국부동산원 부동산통계정보시스템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(R-ONE)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 tooltip="REB 부동산통계정보 R-ONE"/>
                        </a:rPr>
                        <a:t/>
                      </a:r>
                      <a:b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 tooltip="REB 부동산통계정보 R-ONE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(https://www.reb.or.kr/r-one/main.do)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한국부동산원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한국감정원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에서 제공하는 전국지가변동률조사 중 지가변동률 데이터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지가 변동률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지가 누계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083570"/>
                  </a:ext>
                </a:extLst>
              </a:tr>
              <a:tr h="138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지방행정 인허가 데이터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지방행정 인허가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데이터개방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(https://www.localdata.go.kr/main.do)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195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종의 인허가를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카테고리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36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그룹으로 분류</a:t>
                      </a:r>
                    </a:p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문화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건강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식품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생활 등 관련 인허가 정보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지역 내 업체 수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반려동물 관련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병원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약국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미용업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이용엽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세탁업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영화상영관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일반음식점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카페 </a:t>
                      </a:r>
                      <a:r>
                        <a:rPr lang="en-US" altLang="ko-KR" sz="1800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/ </a:t>
                      </a:r>
                      <a:r>
                        <a:rPr lang="ko-KR" altLang="en-US" sz="1800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편의점</a:t>
                      </a:r>
                      <a:r>
                        <a:rPr lang="en-US" altLang="ko-KR" sz="1800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425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85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900000" y="540000"/>
            <a:ext cx="9044551" cy="1446549"/>
            <a:chOff x="900000" y="540000"/>
            <a:chExt cx="9044551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633293" y="7755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007210" y="8669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900000" y="5400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305103" y="853133"/>
              <a:ext cx="1673913" cy="96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15230" y="1090058"/>
              <a:ext cx="3629321" cy="485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전처리</a:t>
              </a:r>
              <a:endParaRPr 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1994169" y="2541815"/>
            <a:ext cx="3062662" cy="849085"/>
            <a:chOff x="1661738" y="3238500"/>
            <a:chExt cx="3062662" cy="849085"/>
          </a:xfrm>
        </p:grpSpPr>
        <p:grpSp>
          <p:nvGrpSpPr>
            <p:cNvPr id="16" name="Group 16"/>
            <p:cNvGrpSpPr/>
            <p:nvPr/>
          </p:nvGrpSpPr>
          <p:grpSpPr>
            <a:xfrm>
              <a:off x="1661738" y="3238500"/>
              <a:ext cx="3062662" cy="849085"/>
              <a:chOff x="0" y="0"/>
              <a:chExt cx="1602004" cy="56987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119392" y="3446896"/>
              <a:ext cx="2147808" cy="4731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통계 형태</a:t>
              </a:r>
              <a:endParaRPr lang="en-US" sz="28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4" name="TextBox 9"/>
          <p:cNvSpPr txBox="1"/>
          <p:nvPr/>
        </p:nvSpPr>
        <p:spPr>
          <a:xfrm>
            <a:off x="4724400" y="6374224"/>
            <a:ext cx="5735172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ko-KR" altLang="en-US" sz="2804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법정동</a:t>
            </a:r>
            <a:r>
              <a:rPr lang="ko-KR" altLang="en-US" sz="28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기준으로 통계 정리 후 결합</a:t>
            </a:r>
            <a:endParaRPr lang="en-US" sz="2804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950039" y="2541815"/>
            <a:ext cx="3062662" cy="849085"/>
            <a:chOff x="1661738" y="3238500"/>
            <a:chExt cx="3062662" cy="849085"/>
          </a:xfrm>
        </p:grpSpPr>
        <p:grpSp>
          <p:nvGrpSpPr>
            <p:cNvPr id="27" name="Group 16"/>
            <p:cNvGrpSpPr/>
            <p:nvPr/>
          </p:nvGrpSpPr>
          <p:grpSpPr>
            <a:xfrm>
              <a:off x="1661738" y="3238500"/>
              <a:ext cx="3062662" cy="849085"/>
              <a:chOff x="0" y="0"/>
              <a:chExt cx="1602004" cy="569873"/>
            </a:xfrm>
          </p:grpSpPr>
          <p:sp>
            <p:nvSpPr>
              <p:cNvPr id="29" name="Freeform 17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30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19"/>
            <p:cNvSpPr txBox="1"/>
            <p:nvPr/>
          </p:nvSpPr>
          <p:spPr>
            <a:xfrm>
              <a:off x="2119392" y="3446896"/>
              <a:ext cx="2147808" cy="4731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주소 형태</a:t>
              </a:r>
              <a:endParaRPr lang="en-US" sz="28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12820"/>
              </p:ext>
            </p:extLst>
          </p:nvPr>
        </p:nvGraphicFramePr>
        <p:xfrm>
          <a:off x="11506200" y="3543300"/>
          <a:ext cx="4038600" cy="196240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08685">
                  <a:extLst>
                    <a:ext uri="{9D8B030D-6E8A-4147-A177-3AD203B41FA5}">
                      <a16:colId xmlns:a16="http://schemas.microsoft.com/office/drawing/2014/main" val="3365343516"/>
                    </a:ext>
                  </a:extLst>
                </a:gridCol>
                <a:gridCol w="908685">
                  <a:extLst>
                    <a:ext uri="{9D8B030D-6E8A-4147-A177-3AD203B41FA5}">
                      <a16:colId xmlns:a16="http://schemas.microsoft.com/office/drawing/2014/main" val="2737526740"/>
                    </a:ext>
                  </a:extLst>
                </a:gridCol>
                <a:gridCol w="908685">
                  <a:extLst>
                    <a:ext uri="{9D8B030D-6E8A-4147-A177-3AD203B41FA5}">
                      <a16:colId xmlns:a16="http://schemas.microsoft.com/office/drawing/2014/main" val="2129115973"/>
                    </a:ext>
                  </a:extLst>
                </a:gridCol>
                <a:gridCol w="1312545">
                  <a:extLst>
                    <a:ext uri="{9D8B030D-6E8A-4147-A177-3AD203B41FA5}">
                      <a16:colId xmlns:a16="http://schemas.microsoft.com/office/drawing/2014/main" val="4094978018"/>
                    </a:ext>
                  </a:extLst>
                </a:gridCol>
              </a:tblGrid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동별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(1)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동별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(2)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동별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(3)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사업체수 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718730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소계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소계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1180025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127774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소계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47595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48269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사직동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4994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694240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삼청동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970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93925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부암동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908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824344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평창동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1286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9764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672402"/>
              </p:ext>
            </p:extLst>
          </p:nvPr>
        </p:nvGraphicFramePr>
        <p:xfrm>
          <a:off x="914399" y="3543300"/>
          <a:ext cx="9906001" cy="218393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37572">
                  <a:extLst>
                    <a:ext uri="{9D8B030D-6E8A-4147-A177-3AD203B41FA5}">
                      <a16:colId xmlns:a16="http://schemas.microsoft.com/office/drawing/2014/main" val="44399533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723585204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1988459865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2479104269"/>
                    </a:ext>
                  </a:extLst>
                </a:gridCol>
                <a:gridCol w="4742997">
                  <a:extLst>
                    <a:ext uri="{9D8B030D-6E8A-4147-A177-3AD203B41FA5}">
                      <a16:colId xmlns:a16="http://schemas.microsoft.com/office/drawing/2014/main" val="1190501070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2035657209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279529899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3994401508"/>
                    </a:ext>
                  </a:extLst>
                </a:gridCol>
              </a:tblGrid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학교명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+mn-ea"/>
                          <a:ea typeface="+mn-ea"/>
                        </a:rPr>
                        <a:t>본분교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+mn-ea"/>
                          <a:ea typeface="+mn-ea"/>
                        </a:rPr>
                        <a:t>학교상태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설립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주소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+mn-ea"/>
                          <a:ea typeface="+mn-ea"/>
                        </a:rPr>
                        <a:t>행정시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+mn-ea"/>
                          <a:ea typeface="+mn-ea"/>
                        </a:rPr>
                        <a:t>행정구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행정동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402706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서울시립대학교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공립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 동대문구 서울시립대로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163 (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전농동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90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번지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동대문구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휘경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917352"/>
                  </a:ext>
                </a:extLst>
              </a:tr>
              <a:tr h="3986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서울여자간호대학교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사립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 서대문구 홍제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동 서울여자간호대학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서대문구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홍제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943425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서울여자대학교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사립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서울특별시 노원구 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화랑로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621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서울여자대학교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노원구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공릉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240813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서일대학교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학교명 변경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사립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 중랑구 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서일대학길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22(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면목동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49-3) 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서일대학교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중랑구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면목제</a:t>
                      </a:r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3.8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768081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성공회대학교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기존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사립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 구로구 항동 성공회대학교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구로구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오류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15319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성균관대학교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기존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사립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 종로구 명륜동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가 성균관대학교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종로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1.2.3.4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가동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57161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374285"/>
              </p:ext>
            </p:extLst>
          </p:nvPr>
        </p:nvGraphicFramePr>
        <p:xfrm>
          <a:off x="533400" y="7277100"/>
          <a:ext cx="16992595" cy="2438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13841">
                  <a:extLst>
                    <a:ext uri="{9D8B030D-6E8A-4147-A177-3AD203B41FA5}">
                      <a16:colId xmlns:a16="http://schemas.microsoft.com/office/drawing/2014/main" val="1255173698"/>
                    </a:ext>
                  </a:extLst>
                </a:gridCol>
                <a:gridCol w="747688">
                  <a:extLst>
                    <a:ext uri="{9D8B030D-6E8A-4147-A177-3AD203B41FA5}">
                      <a16:colId xmlns:a16="http://schemas.microsoft.com/office/drawing/2014/main" val="2787165804"/>
                    </a:ext>
                  </a:extLst>
                </a:gridCol>
                <a:gridCol w="1218455">
                  <a:extLst>
                    <a:ext uri="{9D8B030D-6E8A-4147-A177-3AD203B41FA5}">
                      <a16:colId xmlns:a16="http://schemas.microsoft.com/office/drawing/2014/main" val="79101300"/>
                    </a:ext>
                  </a:extLst>
                </a:gridCol>
                <a:gridCol w="678457">
                  <a:extLst>
                    <a:ext uri="{9D8B030D-6E8A-4147-A177-3AD203B41FA5}">
                      <a16:colId xmlns:a16="http://schemas.microsoft.com/office/drawing/2014/main" val="3868307472"/>
                    </a:ext>
                  </a:extLst>
                </a:gridCol>
                <a:gridCol w="650765">
                  <a:extLst>
                    <a:ext uri="{9D8B030D-6E8A-4147-A177-3AD203B41FA5}">
                      <a16:colId xmlns:a16="http://schemas.microsoft.com/office/drawing/2014/main" val="2613638052"/>
                    </a:ext>
                  </a:extLst>
                </a:gridCol>
                <a:gridCol w="678457">
                  <a:extLst>
                    <a:ext uri="{9D8B030D-6E8A-4147-A177-3AD203B41FA5}">
                      <a16:colId xmlns:a16="http://schemas.microsoft.com/office/drawing/2014/main" val="624497132"/>
                    </a:ext>
                  </a:extLst>
                </a:gridCol>
                <a:gridCol w="789227">
                  <a:extLst>
                    <a:ext uri="{9D8B030D-6E8A-4147-A177-3AD203B41FA5}">
                      <a16:colId xmlns:a16="http://schemas.microsoft.com/office/drawing/2014/main" val="1368080864"/>
                    </a:ext>
                  </a:extLst>
                </a:gridCol>
                <a:gridCol w="913841">
                  <a:extLst>
                    <a:ext uri="{9D8B030D-6E8A-4147-A177-3AD203B41FA5}">
                      <a16:colId xmlns:a16="http://schemas.microsoft.com/office/drawing/2014/main" val="4078046576"/>
                    </a:ext>
                  </a:extLst>
                </a:gridCol>
                <a:gridCol w="747688">
                  <a:extLst>
                    <a:ext uri="{9D8B030D-6E8A-4147-A177-3AD203B41FA5}">
                      <a16:colId xmlns:a16="http://schemas.microsoft.com/office/drawing/2014/main" val="777922421"/>
                    </a:ext>
                  </a:extLst>
                </a:gridCol>
                <a:gridCol w="1111147">
                  <a:extLst>
                    <a:ext uri="{9D8B030D-6E8A-4147-A177-3AD203B41FA5}">
                      <a16:colId xmlns:a16="http://schemas.microsoft.com/office/drawing/2014/main" val="1836489823"/>
                    </a:ext>
                  </a:extLst>
                </a:gridCol>
                <a:gridCol w="1689221">
                  <a:extLst>
                    <a:ext uri="{9D8B030D-6E8A-4147-A177-3AD203B41FA5}">
                      <a16:colId xmlns:a16="http://schemas.microsoft.com/office/drawing/2014/main" val="2514026395"/>
                    </a:ext>
                  </a:extLst>
                </a:gridCol>
                <a:gridCol w="1758452">
                  <a:extLst>
                    <a:ext uri="{9D8B030D-6E8A-4147-A177-3AD203B41FA5}">
                      <a16:colId xmlns:a16="http://schemas.microsoft.com/office/drawing/2014/main" val="1352179888"/>
                    </a:ext>
                  </a:extLst>
                </a:gridCol>
                <a:gridCol w="747688">
                  <a:extLst>
                    <a:ext uri="{9D8B030D-6E8A-4147-A177-3AD203B41FA5}">
                      <a16:colId xmlns:a16="http://schemas.microsoft.com/office/drawing/2014/main" val="3875472035"/>
                    </a:ext>
                  </a:extLst>
                </a:gridCol>
                <a:gridCol w="913841">
                  <a:extLst>
                    <a:ext uri="{9D8B030D-6E8A-4147-A177-3AD203B41FA5}">
                      <a16:colId xmlns:a16="http://schemas.microsoft.com/office/drawing/2014/main" val="1298722850"/>
                    </a:ext>
                  </a:extLst>
                </a:gridCol>
                <a:gridCol w="747688">
                  <a:extLst>
                    <a:ext uri="{9D8B030D-6E8A-4147-A177-3AD203B41FA5}">
                      <a16:colId xmlns:a16="http://schemas.microsoft.com/office/drawing/2014/main" val="3282609053"/>
                    </a:ext>
                  </a:extLst>
                </a:gridCol>
                <a:gridCol w="913841">
                  <a:extLst>
                    <a:ext uri="{9D8B030D-6E8A-4147-A177-3AD203B41FA5}">
                      <a16:colId xmlns:a16="http://schemas.microsoft.com/office/drawing/2014/main" val="2168197765"/>
                    </a:ext>
                  </a:extLst>
                </a:gridCol>
                <a:gridCol w="969226">
                  <a:extLst>
                    <a:ext uri="{9D8B030D-6E8A-4147-A177-3AD203B41FA5}">
                      <a16:colId xmlns:a16="http://schemas.microsoft.com/office/drawing/2014/main" val="3555840992"/>
                    </a:ext>
                  </a:extLst>
                </a:gridCol>
                <a:gridCol w="803072">
                  <a:extLst>
                    <a:ext uri="{9D8B030D-6E8A-4147-A177-3AD203B41FA5}">
                      <a16:colId xmlns:a16="http://schemas.microsoft.com/office/drawing/2014/main" val="19395554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행정동코드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자치구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행정동명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total_all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  <a:latin typeface="+mn-ea"/>
                          <a:ea typeface="+mn-ea"/>
                        </a:rPr>
                        <a:t>solo_all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total_20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ADM_CD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+mn-ea"/>
                          <a:ea typeface="+mn-ea"/>
                        </a:rPr>
                        <a:t>시도명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+mn-ea"/>
                          <a:ea typeface="+mn-ea"/>
                        </a:rPr>
                        <a:t>시군구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읍면동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key1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key2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금융기관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사업체합계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종사자수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평균종사자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지가 변동률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지가 누계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68702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1101053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사직동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8451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2081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1273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11010530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사직동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사직동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사직동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4994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56046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11.22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0.445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4.353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1414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삼청동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2569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894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486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11010540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삼청동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삼청동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삼청동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970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5118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5.28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0.412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4.253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57027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부암동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9202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1563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1984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11010550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부암동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부암동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부암동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908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4140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4.56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0.488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4.741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7202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평창동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15577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1633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2444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11010560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평창동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평창동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평창동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1286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4294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3.34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0.403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4.131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1874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무악동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6418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810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886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11010570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무악동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무악동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무악동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837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1987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2.37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0.414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4.518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97675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교남동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6191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1061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757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11010580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교남동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교남동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교남동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561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13335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23.77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0.441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4.632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674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1101060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가회동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4024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1157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567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11010600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가회동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가회동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가회동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977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15449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15.81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0.417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4.162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547966"/>
                  </a:ext>
                </a:extLst>
              </a:tr>
            </a:tbl>
          </a:graphicData>
        </a:graphic>
      </p:graphicFrame>
      <p:sp>
        <p:nvSpPr>
          <p:cNvPr id="10" name="아래쪽 화살표 9"/>
          <p:cNvSpPr/>
          <p:nvPr/>
        </p:nvSpPr>
        <p:spPr>
          <a:xfrm>
            <a:off x="10629900" y="6262860"/>
            <a:ext cx="1752600" cy="6330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99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2345</Words>
  <Application>Microsoft Office PowerPoint</Application>
  <PresentationFormat>사용자 지정</PresentationFormat>
  <Paragraphs>1097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Nanum Gothic</vt:lpstr>
      <vt:lpstr>Arial</vt:lpstr>
      <vt:lpstr>TDTD고딕 Bold</vt:lpstr>
      <vt:lpstr>나눔고딕 ExtraBold</vt:lpstr>
      <vt:lpstr>Calibri</vt:lpstr>
      <vt:lpstr>나눔고딕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베이지색의 심플한 프로젝트 발표 프레젠테이션</dc:title>
  <dc:creator>tjoeun</dc:creator>
  <cp:lastModifiedBy>tjoeun</cp:lastModifiedBy>
  <cp:revision>319</cp:revision>
  <dcterms:created xsi:type="dcterms:W3CDTF">2006-08-16T00:00:00Z</dcterms:created>
  <dcterms:modified xsi:type="dcterms:W3CDTF">2024-04-19T06:09:00Z</dcterms:modified>
  <dc:identifier>DAGCuHvnqwI</dc:identifier>
</cp:coreProperties>
</file>